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5" roundtripDataSignature="AMtx7miWSLlgUmdNrDTnjS9Y3mSvMtw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85" Type="http://customschemas.google.com/relationships/presentationmetadata" Target="meta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7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7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7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7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2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2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83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4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84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제목 및 내용">
  <p:cSld name="1_제목 및 내용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85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콘텐츠 2개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6"/>
          <p:cNvSpPr txBox="1"/>
          <p:nvPr>
            <p:ph idx="1" type="body"/>
          </p:nvPr>
        </p:nvSpPr>
        <p:spPr>
          <a:xfrm>
            <a:off x="681038" y="1151169"/>
            <a:ext cx="8543924" cy="106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6"/>
          <p:cNvSpPr txBox="1"/>
          <p:nvPr>
            <p:ph idx="2" type="body"/>
          </p:nvPr>
        </p:nvSpPr>
        <p:spPr>
          <a:xfrm>
            <a:off x="681038" y="2321634"/>
            <a:ext cx="8543925" cy="3892551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8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86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/>
          <p:nvPr/>
        </p:nvSpPr>
        <p:spPr>
          <a:xfrm>
            <a:off x="207147" y="262785"/>
            <a:ext cx="9491707" cy="6379555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87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7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8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87"/>
          <p:cNvCxnSpPr/>
          <p:nvPr/>
        </p:nvCxnSpPr>
        <p:spPr>
          <a:xfrm>
            <a:off x="675879" y="3045204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>
  <p:cSld name="콘텐츠 2개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8"/>
          <p:cNvSpPr txBox="1"/>
          <p:nvPr>
            <p:ph idx="1" type="body"/>
          </p:nvPr>
        </p:nvSpPr>
        <p:spPr>
          <a:xfrm>
            <a:off x="681038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88"/>
          <p:cNvSpPr txBox="1"/>
          <p:nvPr>
            <p:ph idx="2" type="body"/>
          </p:nvPr>
        </p:nvSpPr>
        <p:spPr>
          <a:xfrm>
            <a:off x="5014913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8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88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콘텐츠 2개">
  <p:cSld name="1_콘텐츠 2개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9"/>
          <p:cNvSpPr txBox="1"/>
          <p:nvPr>
            <p:ph idx="1" type="body"/>
          </p:nvPr>
        </p:nvSpPr>
        <p:spPr>
          <a:xfrm>
            <a:off x="681038" y="1151168"/>
            <a:ext cx="4210050" cy="5025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89"/>
          <p:cNvSpPr txBox="1"/>
          <p:nvPr>
            <p:ph idx="2" type="body"/>
          </p:nvPr>
        </p:nvSpPr>
        <p:spPr>
          <a:xfrm>
            <a:off x="5014913" y="1151168"/>
            <a:ext cx="4210050" cy="5025795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8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89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0"/>
          <p:cNvSpPr txBox="1"/>
          <p:nvPr>
            <p:ph type="title"/>
          </p:nvPr>
        </p:nvSpPr>
        <p:spPr>
          <a:xfrm>
            <a:off x="682328" y="365127"/>
            <a:ext cx="8543925" cy="68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0"/>
          <p:cNvSpPr txBox="1"/>
          <p:nvPr>
            <p:ph idx="1" type="body"/>
          </p:nvPr>
        </p:nvSpPr>
        <p:spPr>
          <a:xfrm>
            <a:off x="682329" y="1271588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90"/>
          <p:cNvSpPr txBox="1"/>
          <p:nvPr>
            <p:ph idx="2" type="body"/>
          </p:nvPr>
        </p:nvSpPr>
        <p:spPr>
          <a:xfrm>
            <a:off x="682329" y="2095500"/>
            <a:ext cx="4190702" cy="409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90"/>
          <p:cNvSpPr txBox="1"/>
          <p:nvPr>
            <p:ph idx="3" type="body"/>
          </p:nvPr>
        </p:nvSpPr>
        <p:spPr>
          <a:xfrm>
            <a:off x="5014913" y="1271588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p90"/>
          <p:cNvSpPr txBox="1"/>
          <p:nvPr>
            <p:ph idx="4" type="body"/>
          </p:nvPr>
        </p:nvSpPr>
        <p:spPr>
          <a:xfrm>
            <a:off x="5014913" y="2095500"/>
            <a:ext cx="4211340" cy="409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9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ash.cyberciti.biz/guide/Source_comman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jects.raspberrypi.org/en/pathways/getting-started-with-raspberry-pi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jpg"/><Relationship Id="rId4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www.youtube.com/watch?v=Xg1pKFQY5p4&amp;feature=youtu.be" TargetMode="External"/><Relationship Id="rId4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ubuntu.com/download/alternative-downloads" TargetMode="External"/><Relationship Id="rId4" Type="http://schemas.openxmlformats.org/officeDocument/2006/relationships/hyperlink" Target="https://www.youtube.com/watch?v=Rc0JxFEcnBs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www.youtube.com/watch?v=7mEKrT_cKWI&amp;feature=youtu.be" TargetMode="External"/><Relationship Id="rId4" Type="http://schemas.openxmlformats.org/officeDocument/2006/relationships/image" Target="../media/image6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www.youtube.com/watch?v=VYlMywwYALU&amp;feature=youtu.be" TargetMode="External"/><Relationship Id="rId4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742950" y="1122363"/>
            <a:ext cx="8420100" cy="185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/>
              <a:t>Turtlebot연동 메뉴얼</a:t>
            </a:r>
            <a:br>
              <a:rPr lang="en-US" sz="4800"/>
            </a:br>
            <a:endParaRPr sz="4800"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2398539" y="2992423"/>
            <a:ext cx="4921167" cy="2522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이지은</a:t>
            </a:r>
            <a:endParaRPr b="1" sz="20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한세대학교  일반대학원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IT 융합 전자공학과 자율주행팀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2019. 07</a:t>
            </a:r>
            <a:endParaRPr b="1" sz="2000"/>
          </a:p>
        </p:txBody>
      </p:sp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169" name="Google Shape;169;p1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1.4 Network Configuration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0" name="Google Shape;170;p1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74" y="1821021"/>
            <a:ext cx="9435251" cy="3916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 rot="5400000">
            <a:off x="458438" y="5812659"/>
            <a:ext cx="264957" cy="374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329376" y="5728838"/>
            <a:ext cx="9011155" cy="450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ROS는 TurtleBot PC와 원격 PC 사이의 통신을 위해 IP 주소를 요구한다.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원격 PC와 터틀봇 PC는 동일한 와이파이 라우터에 연결되어야 한다.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179" name="Google Shape;179;p1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- RemotePC(IP 주소 확인하기).</a:t>
            </a:r>
            <a:endParaRPr/>
          </a:p>
        </p:txBody>
      </p:sp>
      <p:sp>
        <p:nvSpPr>
          <p:cNvPr id="180" name="Google Shape;180;p1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181" name="Google Shape;181;p1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2" name="Google Shape;182;p11"/>
          <p:cNvGrpSpPr/>
          <p:nvPr/>
        </p:nvGrpSpPr>
        <p:grpSpPr>
          <a:xfrm>
            <a:off x="919122" y="1591652"/>
            <a:ext cx="7237372" cy="358204"/>
            <a:chOff x="919121" y="1658327"/>
            <a:chExt cx="7237372" cy="358204"/>
          </a:xfrm>
        </p:grpSpPr>
        <p:sp>
          <p:nvSpPr>
            <p:cNvPr id="183" name="Google Shape;183;p11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1"/>
            <p:cNvSpPr txBox="1"/>
            <p:nvPr/>
          </p:nvSpPr>
          <p:spPr>
            <a:xfrm>
              <a:off x="1261045" y="1682748"/>
              <a:ext cx="849532" cy="298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ifconfig</a:t>
              </a:r>
              <a:endParaRPr/>
            </a:p>
          </p:txBody>
        </p:sp>
      </p:grpSp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274" y="2041760"/>
            <a:ext cx="5515173" cy="4613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191" name="Google Shape;191;p12"/>
          <p:cNvSpPr txBox="1"/>
          <p:nvPr>
            <p:ph idx="1" type="body"/>
          </p:nvPr>
        </p:nvSpPr>
        <p:spPr>
          <a:xfrm>
            <a:off x="681038" y="1059886"/>
            <a:ext cx="8543925" cy="5117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/>
              <a:t>- </a:t>
            </a:r>
            <a:r>
              <a:rPr lang="en-US" sz="2000"/>
              <a:t>localhost 수정( ‘~/.bashrc’ file 수정)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2" name="Google Shape;192;p1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193" name="Google Shape;193;p1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959827" y="1552005"/>
            <a:ext cx="7237372" cy="358204"/>
            <a:chOff x="919121" y="1658327"/>
            <a:chExt cx="7237372" cy="358204"/>
          </a:xfrm>
        </p:grpSpPr>
        <p:sp>
          <p:nvSpPr>
            <p:cNvPr id="195" name="Google Shape;195;p12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 txBox="1"/>
            <p:nvPr/>
          </p:nvSpPr>
          <p:spPr>
            <a:xfrm>
              <a:off x="1261045" y="1682747"/>
              <a:ext cx="1409065" cy="298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nano ~/.bashrc</a:t>
              </a:r>
              <a:endParaRPr/>
            </a:p>
          </p:txBody>
        </p:sp>
      </p:grpSp>
      <p:sp>
        <p:nvSpPr>
          <p:cNvPr id="197" name="Google Shape;197;p12"/>
          <p:cNvSpPr txBox="1"/>
          <p:nvPr/>
        </p:nvSpPr>
        <p:spPr>
          <a:xfrm>
            <a:off x="943543" y="1956287"/>
            <a:ext cx="8250378" cy="727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b="0" i="0" lang="en-US" sz="1400" u="none" cap="none" strike="noStrike">
                <a:solidFill>
                  <a:srgbClr val="FF4546"/>
                </a:solidFill>
                <a:latin typeface="Calibri"/>
                <a:ea typeface="Calibri"/>
                <a:cs typeface="Calibri"/>
                <a:sym typeface="Calibri"/>
              </a:rPr>
              <a:t>alt+/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end line of the file.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the address of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localhost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</a:t>
            </a:r>
            <a:r>
              <a:rPr b="0" i="0" lang="en-US" sz="1400" u="none" cap="none" strike="noStrike">
                <a:solidFill>
                  <a:srgbClr val="FF4546"/>
                </a:solidFill>
                <a:latin typeface="Calibri"/>
                <a:ea typeface="Calibri"/>
                <a:cs typeface="Calibri"/>
                <a:sym typeface="Calibri"/>
              </a:rPr>
              <a:t>ROS_MASTER_URI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0" i="0" lang="en-US" sz="1400" u="none" cap="none" strike="noStrike">
                <a:solidFill>
                  <a:srgbClr val="FF4546"/>
                </a:solidFill>
                <a:latin typeface="Calibri"/>
                <a:ea typeface="Calibri"/>
                <a:cs typeface="Calibri"/>
                <a:sym typeface="Calibri"/>
              </a:rPr>
              <a:t>ROS_HOSTNAME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the IP address acquired from the above terminal window.</a:t>
            </a:r>
            <a:endParaRPr/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493" y="2636037"/>
            <a:ext cx="5966063" cy="4182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204" name="Google Shape;204;p13"/>
          <p:cNvSpPr txBox="1"/>
          <p:nvPr>
            <p:ph idx="1" type="body"/>
          </p:nvPr>
        </p:nvSpPr>
        <p:spPr>
          <a:xfrm>
            <a:off x="681038" y="1255271"/>
            <a:ext cx="8543925" cy="758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source the bashrc with below command.</a:t>
            </a:r>
            <a:endParaRPr/>
          </a:p>
        </p:txBody>
      </p:sp>
      <p:sp>
        <p:nvSpPr>
          <p:cNvPr id="205" name="Google Shape;205;p13"/>
          <p:cNvSpPr/>
          <p:nvPr/>
        </p:nvSpPr>
        <p:spPr>
          <a:xfrm>
            <a:off x="4790122" y="3373755"/>
            <a:ext cx="325755" cy="11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Enter the below command.</a:t>
            </a:r>
            <a:endParaRPr/>
          </a:p>
        </p:txBody>
      </p:sp>
      <p:grpSp>
        <p:nvGrpSpPr>
          <p:cNvPr id="206" name="Google Shape;206;p13"/>
          <p:cNvGrpSpPr/>
          <p:nvPr/>
        </p:nvGrpSpPr>
        <p:grpSpPr>
          <a:xfrm>
            <a:off x="801676" y="2540569"/>
            <a:ext cx="7237372" cy="358204"/>
            <a:chOff x="919121" y="1658327"/>
            <a:chExt cx="7237372" cy="358204"/>
          </a:xfrm>
        </p:grpSpPr>
        <p:sp>
          <p:nvSpPr>
            <p:cNvPr id="207" name="Google Shape;207;p13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3"/>
            <p:cNvSpPr txBox="1"/>
            <p:nvPr/>
          </p:nvSpPr>
          <p:spPr>
            <a:xfrm>
              <a:off x="1261045" y="1682748"/>
              <a:ext cx="1506920" cy="298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source ~/.bashrc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source 명령어 설명</a:t>
            </a:r>
            <a:endParaRPr/>
          </a:p>
        </p:txBody>
      </p:sp>
      <p:sp>
        <p:nvSpPr>
          <p:cNvPr id="214" name="Google Shape;214;p1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https://bash.cyberciti.biz/guide/Source_command</a:t>
            </a:r>
            <a:endParaRPr/>
          </a:p>
        </p:txBody>
      </p:sp>
      <p:sp>
        <p:nvSpPr>
          <p:cNvPr id="215" name="Google Shape;215;p1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216" name="Google Shape;216;p1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217" name="Google Shape;217;p1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SBC Setup</a:t>
            </a:r>
            <a:endParaRPr/>
          </a:p>
        </p:txBody>
      </p:sp>
      <p:sp>
        <p:nvSpPr>
          <p:cNvPr id="223" name="Google Shape;223;p1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-Remote PC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(라즈베리파이에 리눅스 설치를 위해 8기가 이상의 SD카드 준비 / 버거나 와플파이 모델에 적용 가능하며, 유로 패키지가 삭제되어 있음)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1. BalenaEtcher 프로그램 설치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 2. Linux distro image 다운로드 및 압축해제</a:t>
            </a:r>
            <a:endParaRPr/>
          </a:p>
          <a:p>
            <a:pPr indent="0" lvl="0" marL="517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u="sng">
                <a:latin typeface="Malgun Gothic"/>
                <a:ea typeface="Malgun Gothic"/>
                <a:cs typeface="Malgun Gothic"/>
                <a:sym typeface="Malgun Gothic"/>
              </a:rPr>
              <a:t>아래 URL 참조하여 이미지 다운로드 및 설치</a:t>
            </a:r>
            <a:endParaRPr/>
          </a:p>
          <a:p>
            <a:pPr indent="0" lvl="0" marL="517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u="sng">
                <a:latin typeface="Malgun Gothic"/>
                <a:ea typeface="Malgun Gothic"/>
                <a:cs typeface="Malgun Gothic"/>
                <a:sym typeface="Malgun Gothic"/>
              </a:rPr>
              <a:t>Direct Link : http://www.robotis.com/service/download.php?no=1738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 3. SD카드에 이미지 굽기</a:t>
            </a:r>
            <a:endParaRPr/>
          </a:p>
          <a:p>
            <a:pPr indent="0" lvl="0" marL="517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다운로드후 (SDcard 삽입후) BalenaEtcher  &gt; image select  &gt;         image_rpi..zip 선택 &gt; flash start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4" name="Google Shape;224;p1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30" name="Google Shape;230;p1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- TurtleBot PC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>
                <a:latin typeface="Malgun Gothic"/>
                <a:ea typeface="Malgun Gothic"/>
                <a:cs typeface="Malgun Gothic"/>
                <a:sym typeface="Malgun Gothic"/>
              </a:rPr>
              <a:t>1) 로그인( id : pi /pw: turtlebot) - 라즈베리파이 별도              모니터(HDMI) 및 키보드, 마우스 연결 사용 </a:t>
            </a:r>
            <a:endParaRPr/>
          </a:p>
        </p:txBody>
      </p:sp>
      <p:sp>
        <p:nvSpPr>
          <p:cNvPr id="231" name="Google Shape;231;p1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560" y="2615794"/>
            <a:ext cx="4467194" cy="343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38" name="Google Shape;238;p17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라즈베리파이 연결 화면 </a:t>
            </a:r>
            <a:endParaRPr/>
          </a:p>
        </p:txBody>
      </p:sp>
      <p:sp>
        <p:nvSpPr>
          <p:cNvPr id="239" name="Google Shape;239;p1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" name="Google Shape;2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224" y="1804674"/>
            <a:ext cx="7678221" cy="4420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46" name="Google Shape;246;p1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- 무선 wifi 접속할 것  : (라즈베리 파이 네트워크 설정 :  우측상단 (네트워크연결(lab508) ➠ IP주소찾기(teminel open (Ctrl+Alt+T)  ➠ </a:t>
            </a:r>
            <a:r>
              <a:rPr lang="en-US" sz="2400">
                <a:solidFill>
                  <a:srgbClr val="FF4546"/>
                </a:solidFill>
                <a:latin typeface="Malgun Gothic"/>
                <a:ea typeface="Malgun Gothic"/>
                <a:cs typeface="Malgun Gothic"/>
                <a:sym typeface="Malgun Gothic"/>
              </a:rPr>
              <a:t>ifconfig</a:t>
            </a: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◆ Install Linux based on Raspbian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 - Expand filesystem to use a whole SD card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248" name="Google Shape;248;p1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249" name="Google Shape;249;p1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935541" y="3631629"/>
            <a:ext cx="7660705" cy="78153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1285605" y="3778167"/>
            <a:ext cx="3773041" cy="64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 Sudo raspi-config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(select 7 Advanced Options &gt; A1 Expand Filesystem)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57" name="Google Shape;257;p1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3)무선 네트워크 접속 가이드라인 따르기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>
                <a:latin typeface="Malgun Gothic"/>
                <a:ea typeface="Malgun Gothic"/>
                <a:cs typeface="Malgun Gothic"/>
                <a:sym typeface="Malgun Gothic"/>
              </a:rPr>
              <a:t>( </a:t>
            </a:r>
            <a:r>
              <a:rPr lang="en-US" sz="24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https://projects.raspberrypi.org/en/pathways/getting-started-with-raspberry-pi</a:t>
            </a:r>
            <a:endParaRPr sz="2400" u="sng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4) 모든 PC의 날짜와 시간을 NTP 서버 프로토콜에 맞게 수정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5)Network Configuration (Turtlebot PC)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9" name="Google Shape;259;p19"/>
          <p:cNvGrpSpPr/>
          <p:nvPr/>
        </p:nvGrpSpPr>
        <p:grpSpPr>
          <a:xfrm>
            <a:off x="894699" y="3121106"/>
            <a:ext cx="7286218" cy="691987"/>
            <a:chOff x="894699" y="3121106"/>
            <a:chExt cx="7286218" cy="691987"/>
          </a:xfrm>
        </p:grpSpPr>
        <p:sp>
          <p:nvSpPr>
            <p:cNvPr id="260" name="Google Shape;260;p19"/>
            <p:cNvSpPr/>
            <p:nvPr/>
          </p:nvSpPr>
          <p:spPr>
            <a:xfrm>
              <a:off x="894699" y="3121106"/>
              <a:ext cx="7286218" cy="691987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9"/>
            <p:cNvSpPr txBox="1"/>
            <p:nvPr/>
          </p:nvSpPr>
          <p:spPr>
            <a:xfrm>
              <a:off x="1106364" y="3220020"/>
              <a:ext cx="3065195" cy="511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udo apt-get install ntpdate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sudo ntpdate ntp.ubuntu.com</a:t>
              </a:r>
              <a:endParaRPr/>
            </a:p>
          </p:txBody>
        </p:sp>
      </p:grpSp>
      <p:pic>
        <p:nvPicPr>
          <p:cNvPr id="262" name="Google Shape;262;p19"/>
          <p:cNvPicPr preferRelativeResize="0"/>
          <p:nvPr/>
        </p:nvPicPr>
        <p:blipFill rotWithShape="1">
          <a:blip r:embed="rId4">
            <a:alphaModFix/>
          </a:blip>
          <a:srcRect b="0" l="0" r="26549" t="0"/>
          <a:stretch/>
        </p:blipFill>
        <p:spPr>
          <a:xfrm>
            <a:off x="668087" y="4587196"/>
            <a:ext cx="7568892" cy="84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설치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PC 설치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SBC 설치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OpenCR 설치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Arduino IDE 설치 및 사용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Bring up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roscore 실행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Turtlebot3 불러오기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Rviz에 Turtlebot3 올리기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- Turtlebot PC의 IP주소 확인하기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9" name="Google Shape;269;p2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0" name="Google Shape;2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460" y="1960250"/>
            <a:ext cx="7773282" cy="4390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pic>
        <p:nvPicPr>
          <p:cNvPr id="276" name="Google Shape;27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980" y="1140755"/>
            <a:ext cx="7783010" cy="120984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1"/>
          <p:cNvSpPr txBox="1"/>
          <p:nvPr/>
        </p:nvSpPr>
        <p:spPr>
          <a:xfrm>
            <a:off x="600502" y="2324559"/>
            <a:ext cx="4970182" cy="36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-Press to end line of the file.( 맨 끝줄로 내려가기 )</a:t>
            </a:r>
            <a:endParaRPr/>
          </a:p>
        </p:txBody>
      </p:sp>
      <p:grpSp>
        <p:nvGrpSpPr>
          <p:cNvPr id="279" name="Google Shape;279;p21"/>
          <p:cNvGrpSpPr/>
          <p:nvPr/>
        </p:nvGrpSpPr>
        <p:grpSpPr>
          <a:xfrm>
            <a:off x="5562439" y="2189942"/>
            <a:ext cx="1218877" cy="492394"/>
            <a:chOff x="6183985" y="2391743"/>
            <a:chExt cx="1218877" cy="492394"/>
          </a:xfrm>
        </p:grpSpPr>
        <p:sp>
          <p:nvSpPr>
            <p:cNvPr id="280" name="Google Shape;280;p21"/>
            <p:cNvSpPr/>
            <p:nvPr/>
          </p:nvSpPr>
          <p:spPr>
            <a:xfrm>
              <a:off x="6183985" y="2391743"/>
              <a:ext cx="1218877" cy="492394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1"/>
            <p:cNvSpPr txBox="1"/>
            <p:nvPr/>
          </p:nvSpPr>
          <p:spPr>
            <a:xfrm>
              <a:off x="6337354" y="2432104"/>
              <a:ext cx="686832" cy="366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alt+/ </a:t>
              </a:r>
              <a:endParaRPr/>
            </a:p>
          </p:txBody>
        </p:sp>
      </p:grpSp>
      <p:pic>
        <p:nvPicPr>
          <p:cNvPr id="282" name="Google Shape;28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038" y="2846755"/>
            <a:ext cx="7540894" cy="414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88" name="Google Shape;288;p2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- </a:t>
            </a:r>
            <a:r>
              <a:rPr lang="en-US" sz="2162" u="sng"/>
              <a:t>무선 네트워크 완료 후  SSH를 통해 Raspberry Pi에 연결할 수 있음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45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45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45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4546"/>
              </a:solidFill>
            </a:endParaRPr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4546"/>
              </a:solidFill>
            </a:endParaRPr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0" name="Google Shape;2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57" y="1538876"/>
            <a:ext cx="6897062" cy="80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2"/>
          <p:cNvSpPr txBox="1"/>
          <p:nvPr/>
        </p:nvSpPr>
        <p:spPr>
          <a:xfrm>
            <a:off x="848370" y="1213226"/>
            <a:ext cx="4187836" cy="3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➠source the bashrc with below command.</a:t>
            </a:r>
            <a:endParaRPr/>
          </a:p>
        </p:txBody>
      </p:sp>
      <p:pic>
        <p:nvPicPr>
          <p:cNvPr id="292" name="Google Shape;2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6" y="2881743"/>
            <a:ext cx="7697274" cy="77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98" name="Google Shape;298;p2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r>
              <a:rPr lang="en-US" sz="2200">
                <a:latin typeface="Malgun Gothic"/>
                <a:ea typeface="Malgun Gothic"/>
                <a:cs typeface="Malgun Gothic"/>
                <a:sym typeface="Malgun Gothic"/>
              </a:rPr>
              <a:t>◆Turtlebot PC/Remote PC에서 서로 호출할 수 있도록 설정하기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   - 관리도구 </a:t>
            </a: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➠</a:t>
            </a: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 로그인 ( admin / admin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059" y="1883826"/>
            <a:ext cx="6649378" cy="3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3"/>
          <p:cNvGrpSpPr/>
          <p:nvPr/>
        </p:nvGrpSpPr>
        <p:grpSpPr>
          <a:xfrm>
            <a:off x="1009811" y="2359455"/>
            <a:ext cx="7660360" cy="460106"/>
            <a:chOff x="1268116" y="2754985"/>
            <a:chExt cx="7660360" cy="460106"/>
          </a:xfrm>
        </p:grpSpPr>
        <p:sp>
          <p:nvSpPr>
            <p:cNvPr id="302" name="Google Shape;302;p23"/>
            <p:cNvSpPr/>
            <p:nvPr/>
          </p:nvSpPr>
          <p:spPr>
            <a:xfrm>
              <a:off x="1268116" y="2754985"/>
              <a:ext cx="7660360" cy="460106"/>
            </a:xfrm>
            <a:prstGeom prst="roundRect">
              <a:avLst>
                <a:gd fmla="val 16667" name="adj"/>
              </a:avLst>
            </a:prstGeom>
            <a:solidFill>
              <a:srgbClr val="9933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3"/>
            <p:cNvSpPr txBox="1"/>
            <p:nvPr/>
          </p:nvSpPr>
          <p:spPr>
            <a:xfrm>
              <a:off x="1461837" y="2811488"/>
              <a:ext cx="7354503" cy="363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구글 or 인터넷 주소창에 192.168.0.01 입력하여 IPTIME 공유기관리 열기  </a:t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24"/>
          <p:cNvPicPr preferRelativeResize="0"/>
          <p:nvPr/>
        </p:nvPicPr>
        <p:blipFill rotWithShape="1">
          <a:blip r:embed="rId3">
            <a:alphaModFix/>
          </a:blip>
          <a:srcRect b="29700" l="0" r="53290" t="9710"/>
          <a:stretch/>
        </p:blipFill>
        <p:spPr>
          <a:xfrm>
            <a:off x="1351582" y="1179728"/>
            <a:ext cx="6474133" cy="472458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/>
        </p:nvSpPr>
        <p:spPr>
          <a:xfrm>
            <a:off x="799936" y="5991870"/>
            <a:ext cx="7341582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646569" y="5967654"/>
            <a:ext cx="244970" cy="364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1952914" y="5975726"/>
            <a:ext cx="6000172" cy="642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◆  Ubuntu와 같은 DNS에 위치하도록 수정하기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고급 설정 ➠ DHCP 서버 설정 ➠IP추가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319" name="Google Shape;319;p2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◆  /etc/hosts파일의 hostname과 IP 수정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    예) 192.168.0.50- ubuntu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          192.168.0.69- bugrasp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   - cat  /etc/hosts    &gt; nano /etc/hosts(lje)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◆ [Turtlebot PC]  bashrc 수정하기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</a:pPr>
            <a:r>
              <a:rPr lang="en-US" sz="2399"/>
              <a:t>  export ROS_MASTER_URI=http://REMOTE_PC_IP:11311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</a:pPr>
            <a:r>
              <a:rPr lang="en-US" sz="2399"/>
              <a:t>  export ROS_HOSTNAME=RASPBERRY_PI_3_IP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</a:pPr>
            <a:r>
              <a:rPr lang="en-US" sz="2399"/>
              <a:t>  ( REMOTE_PC_IP, RASPBERRY_PI_3_IP를 수정)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sp>
        <p:nvSpPr>
          <p:cNvPr id="320" name="Google Shape;320;p2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1" name="Google Shape;321;p25"/>
          <p:cNvGrpSpPr/>
          <p:nvPr/>
        </p:nvGrpSpPr>
        <p:grpSpPr>
          <a:xfrm>
            <a:off x="1042099" y="4182765"/>
            <a:ext cx="2558834" cy="367472"/>
            <a:chOff x="3326485" y="3429000"/>
            <a:chExt cx="2558834" cy="367472"/>
          </a:xfrm>
        </p:grpSpPr>
        <p:sp>
          <p:nvSpPr>
            <p:cNvPr id="322" name="Google Shape;322;p25"/>
            <p:cNvSpPr/>
            <p:nvPr/>
          </p:nvSpPr>
          <p:spPr>
            <a:xfrm>
              <a:off x="3326485" y="3429000"/>
              <a:ext cx="2558834" cy="35920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5"/>
            <p:cNvSpPr txBox="1"/>
            <p:nvPr/>
          </p:nvSpPr>
          <p:spPr>
            <a:xfrm>
              <a:off x="3682881" y="3429000"/>
              <a:ext cx="1753375" cy="367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nano ~/.bashrc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pic>
        <p:nvPicPr>
          <p:cNvPr id="329" name="Google Shape;329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40" r="0" t="12260"/>
          <a:stretch/>
        </p:blipFill>
        <p:spPr>
          <a:xfrm>
            <a:off x="706702" y="1625254"/>
            <a:ext cx="6830118" cy="358053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26"/>
          <p:cNvSpPr txBox="1"/>
          <p:nvPr/>
        </p:nvSpPr>
        <p:spPr>
          <a:xfrm>
            <a:off x="791865" y="5120090"/>
            <a:ext cx="8132155" cy="1557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◆ Turtlebot PC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⇔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Remote PC 에 원격 접속할 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ssh pi@192.168.xxx.xxx (The IP 192.168.xxx.xxx is your Raspberry Pi's IP or hostname)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➠ ssh Raspberry ID@192.168.0.48 실행 (RemotePc에서)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➠ ssh ubuntuID@192.168.0.?? 실행 (Turtlebot PC에서)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26"/>
          <p:cNvGrpSpPr/>
          <p:nvPr/>
        </p:nvGrpSpPr>
        <p:grpSpPr>
          <a:xfrm>
            <a:off x="767651" y="1228400"/>
            <a:ext cx="2558834" cy="360370"/>
            <a:chOff x="3326485" y="3428999"/>
            <a:chExt cx="2558834" cy="360370"/>
          </a:xfrm>
        </p:grpSpPr>
        <p:sp>
          <p:nvSpPr>
            <p:cNvPr id="333" name="Google Shape;333;p26"/>
            <p:cNvSpPr/>
            <p:nvPr/>
          </p:nvSpPr>
          <p:spPr>
            <a:xfrm>
              <a:off x="3326485" y="3429000"/>
              <a:ext cx="2558834" cy="35920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 txBox="1"/>
            <p:nvPr/>
          </p:nvSpPr>
          <p:spPr>
            <a:xfrm>
              <a:off x="3682880" y="3428999"/>
              <a:ext cx="1979392" cy="3603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source  ~/.bashrc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pic>
        <p:nvPicPr>
          <p:cNvPr id="340" name="Google Shape;340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320" y="1173860"/>
            <a:ext cx="5493358" cy="49216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27"/>
          <p:cNvSpPr txBox="1"/>
          <p:nvPr/>
        </p:nvSpPr>
        <p:spPr>
          <a:xfrm>
            <a:off x="292263" y="6266148"/>
            <a:ext cx="8663859" cy="513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➠만일 상호 연결이 안될 경우 ssh를 실행해 보고 서버가 설치 안되어 있으면 설치하고 다시 연결 시도해 볼 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348" name="Google Shape;348;p2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2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◆ Turtlebot PC IP 주소 확인 방법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1) 라즈베리파이 직접연결 - 마우스/키보드/ 모니터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0" name="Google Shape;350;p28"/>
          <p:cNvPicPr preferRelativeResize="0"/>
          <p:nvPr/>
        </p:nvPicPr>
        <p:blipFill rotWithShape="1">
          <a:blip r:embed="rId3">
            <a:alphaModFix/>
          </a:blip>
          <a:srcRect b="20480" l="11120" r="10329" t="17070"/>
          <a:stretch/>
        </p:blipFill>
        <p:spPr>
          <a:xfrm>
            <a:off x="1729029" y="2994724"/>
            <a:ext cx="5487370" cy="3272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8"/>
          <p:cNvGrpSpPr/>
          <p:nvPr/>
        </p:nvGrpSpPr>
        <p:grpSpPr>
          <a:xfrm>
            <a:off x="880658" y="2253873"/>
            <a:ext cx="7232542" cy="548898"/>
            <a:chOff x="735362" y="1704975"/>
            <a:chExt cx="7232542" cy="548898"/>
          </a:xfrm>
        </p:grpSpPr>
        <p:sp>
          <p:nvSpPr>
            <p:cNvPr id="352" name="Google Shape;352;p28"/>
            <p:cNvSpPr/>
            <p:nvPr/>
          </p:nvSpPr>
          <p:spPr>
            <a:xfrm>
              <a:off x="735362" y="1704975"/>
              <a:ext cx="7232542" cy="54889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8"/>
            <p:cNvSpPr txBox="1"/>
            <p:nvPr/>
          </p:nvSpPr>
          <p:spPr>
            <a:xfrm>
              <a:off x="993666" y="1726284"/>
              <a:ext cx="1182457" cy="519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hostname -I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hostname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359" name="Google Shape;359;p2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2) IPTIME 공유기 (192.168.0.1)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 관리도구➠ 로그인(admin / admin) ➠고급설정 ➠ 내부 네트워크 설정 ( 라즈베리파이 IP주소확인 가능)</a:t>
            </a:r>
            <a:endParaRPr/>
          </a:p>
        </p:txBody>
      </p:sp>
      <p:sp>
        <p:nvSpPr>
          <p:cNvPr id="360" name="Google Shape;360;p2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361" name="Google Shape;361;p2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362" name="Google Shape;362;p2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Basic Operation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- Keyboard Teleoperation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- Basic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&gt; Moving using Interactive Markers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&gt; Obstacle Detection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&gt; Point Operation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&gt; Patrol </a:t>
            </a:r>
            <a:endParaRPr/>
          </a:p>
        </p:txBody>
      </p:sp>
      <p:sp>
        <p:nvSpPr>
          <p:cNvPr id="105" name="Google Shape;105;p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"/>
          <p:cNvSpPr/>
          <p:nvPr/>
        </p:nvSpPr>
        <p:spPr>
          <a:xfrm>
            <a:off x="953307" y="1729836"/>
            <a:ext cx="7902522" cy="169916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0"/>
          <p:cNvSpPr txBox="1"/>
          <p:nvPr>
            <p:ph type="ctrTitle"/>
          </p:nvPr>
        </p:nvSpPr>
        <p:spPr>
          <a:xfrm>
            <a:off x="742949" y="1428750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imes New Roman"/>
              <a:buNone/>
            </a:pPr>
            <a:r>
              <a:rPr lang="en-US" sz="5400">
                <a:solidFill>
                  <a:schemeClr val="dk1"/>
                </a:solidFill>
              </a:rPr>
              <a:t>가상머신 네트워크 설정</a:t>
            </a:r>
            <a:endParaRPr/>
          </a:p>
        </p:txBody>
      </p:sp>
      <p:sp>
        <p:nvSpPr>
          <p:cNvPr id="369" name="Google Shape;369;p30"/>
          <p:cNvSpPr txBox="1"/>
          <p:nvPr>
            <p:ph idx="1" type="subTitle"/>
          </p:nvPr>
        </p:nvSpPr>
        <p:spPr>
          <a:xfrm>
            <a:off x="831198" y="3618320"/>
            <a:ext cx="8227319" cy="2429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우분투 설치및 사용법. ppt (by 성병문교수님)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3366"/>
              </a:buClr>
              <a:buSzPts val="2220"/>
              <a:buNone/>
            </a:pPr>
            <a:r>
              <a:rPr b="1" lang="en-US" sz="2220">
                <a:solidFill>
                  <a:srgbClr val="993366"/>
                </a:solidFill>
              </a:rPr>
              <a:t>Page.19 ~ page.24 참고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3366"/>
              </a:buClr>
              <a:buSzPts val="2220"/>
              <a:buNone/>
            </a:pPr>
            <a:r>
              <a:rPr b="1" lang="en-US" sz="2220">
                <a:solidFill>
                  <a:srgbClr val="993366"/>
                </a:solidFill>
              </a:rPr>
              <a:t>(파일 다운로드 &gt; 압축풀기 &gt; 파일 복사 &gt;VMware폴더에 붙여넣기)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3366"/>
              </a:buClr>
              <a:buSzPts val="2220"/>
              <a:buNone/>
            </a:pPr>
            <a:r>
              <a:rPr b="1" lang="en-US" sz="2220">
                <a:solidFill>
                  <a:srgbClr val="993366"/>
                </a:solidFill>
              </a:rPr>
              <a:t>파일 : vmnetcfg.exe</a:t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3678929" y="5566019"/>
            <a:ext cx="2596987" cy="455897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2700">
            <a:solidFill>
              <a:srgbClr val="FF454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376" name="Google Shape;376;p3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3.1  OpenCR Firmware Upload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-OpenCR을 원격조종PC에 연결하거나 터틀봇PC에 연결한     후 다음 명령 수행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1) Burger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수행완료시 [OK]jump_to_fw 메시지 출력 확인할 것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sp>
        <p:nvSpPr>
          <p:cNvPr id="377" name="Google Shape;377;p3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8" name="Google Shape;378;p31"/>
          <p:cNvGrpSpPr/>
          <p:nvPr/>
        </p:nvGrpSpPr>
        <p:grpSpPr>
          <a:xfrm>
            <a:off x="848371" y="3072216"/>
            <a:ext cx="7999386" cy="1921144"/>
            <a:chOff x="929091" y="317231"/>
            <a:chExt cx="7999386" cy="1921144"/>
          </a:xfrm>
        </p:grpSpPr>
        <p:sp>
          <p:nvSpPr>
            <p:cNvPr id="379" name="Google Shape;379;p31"/>
            <p:cNvSpPr/>
            <p:nvPr/>
          </p:nvSpPr>
          <p:spPr>
            <a:xfrm>
              <a:off x="929091" y="317231"/>
              <a:ext cx="7999386" cy="192114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1"/>
            <p:cNvSpPr txBox="1"/>
            <p:nvPr/>
          </p:nvSpPr>
          <p:spPr>
            <a:xfrm>
              <a:off x="1257185" y="410059"/>
              <a:ext cx="7553069" cy="1795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OPENCR_PORT=/dev/ttyACM0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OPENCR_MODEL=burger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rm -rf ./opencr_update.tar.bz2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wget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https://github.com/ROBOTIS-GIT/OpenCR-Binaries/raw/master/turtlebot3/ROS1/latest/opencr_update.tar.bz2 &amp;&amp; tar -xvf opencr_update.tar.bz2 &amp;&amp; cd ./opencr_update &amp;&amp; ./update.sh $OPENCR_PORT $OPENCR_MODEL.opencr &amp;&amp; cd ..</a:t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386" name="Google Shape;386;p3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2) Waffle Pi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수행완료시 [OK]jump_to_fw 메시지 출력 확인할 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87" name="Google Shape;387;p3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388" name="Google Shape;388;p3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389" name="Google Shape;389;p3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90" name="Google Shape;390;p32"/>
          <p:cNvGrpSpPr/>
          <p:nvPr/>
        </p:nvGrpSpPr>
        <p:grpSpPr>
          <a:xfrm>
            <a:off x="861608" y="1842845"/>
            <a:ext cx="8144683" cy="2268242"/>
            <a:chOff x="861608" y="1842845"/>
            <a:chExt cx="8144683" cy="2268242"/>
          </a:xfrm>
        </p:grpSpPr>
        <p:sp>
          <p:nvSpPr>
            <p:cNvPr id="391" name="Google Shape;391;p32"/>
            <p:cNvSpPr/>
            <p:nvPr/>
          </p:nvSpPr>
          <p:spPr>
            <a:xfrm>
              <a:off x="861608" y="1842845"/>
              <a:ext cx="8144683" cy="226824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2"/>
            <p:cNvSpPr txBox="1"/>
            <p:nvPr/>
          </p:nvSpPr>
          <p:spPr>
            <a:xfrm>
              <a:off x="1389032" y="2077579"/>
              <a:ext cx="7040170" cy="1787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OPENCR_PORT=/dev/ttyACM0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OPENCR_MODEL=waffle_pi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rm -rf ./opencr_update.tar.bz2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wget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https://github.com/ROBOTIS-GIT/OpenCR-Binaries/raw/master/turtlebot3/ROS1/latest/opencr_update.tar.bz2 &amp;&amp; tar -xvf opencr_update.tar.bz2 &amp;&amp; cd ./opencr_update &amp;&amp; ./update.sh $OPENCR_PORT $OPENCR_MODEL.opencr &amp;&amp; cd ..</a:t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398" name="Google Shape;398;p3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&lt; fail to open port 1:/dev/tty&gt;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다운로드 확인하기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 Remote PC와 라즈베리파이를 직접 연결해서  아래     명령어들을 실행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* 디렉토리 찾아가기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9" name="Google Shape;399;p3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400" name="Google Shape;400;p3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401" name="Google Shape;401;p3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33"/>
          <p:cNvSpPr/>
          <p:nvPr/>
        </p:nvSpPr>
        <p:spPr>
          <a:xfrm>
            <a:off x="829570" y="2374737"/>
            <a:ext cx="5592885" cy="586154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1155211" y="2408684"/>
            <a:ext cx="1349880" cy="513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ls _/dev/ttyA*</a:t>
            </a:r>
            <a:endParaRPr/>
          </a:p>
        </p:txBody>
      </p:sp>
      <p:pic>
        <p:nvPicPr>
          <p:cNvPr id="404" name="Google Shape;4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541" y="4447772"/>
            <a:ext cx="7470979" cy="83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410" name="Google Shape;410;p3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 ttyACM0 가 보이지 않아 펌웨어 업그레이드가 실패할 경우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보드 상에 리셋버튼을 눌러 두 가지다 올라오는지 확인할 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1" name="Google Shape;411;p3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412" name="Google Shape;412;p3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413" name="Google Shape;413;p3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4" name="Google Shape;4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512" y="2230751"/>
            <a:ext cx="5632362" cy="209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740" y="5477067"/>
            <a:ext cx="5230373" cy="67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421" name="Google Shape;421;p3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2" name="Google Shape;4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325" y="1895072"/>
            <a:ext cx="8820088" cy="153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5"/>
          <p:cNvSpPr txBox="1"/>
          <p:nvPr/>
        </p:nvSpPr>
        <p:spPr>
          <a:xfrm>
            <a:off x="-1742994" y="5973072"/>
            <a:ext cx="1351671" cy="366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-실행결과- </a:t>
            </a:r>
            <a:endParaRPr/>
          </a:p>
        </p:txBody>
      </p:sp>
      <p:sp>
        <p:nvSpPr>
          <p:cNvPr id="424" name="Google Shape;424;p35"/>
          <p:cNvSpPr txBox="1"/>
          <p:nvPr/>
        </p:nvSpPr>
        <p:spPr>
          <a:xfrm>
            <a:off x="683032" y="1283839"/>
            <a:ext cx="3726001" cy="365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그리고 나서 업데이트 명령을 실행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430" name="Google Shape;430;p3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실행결과-</a:t>
            </a:r>
            <a:endParaRPr/>
          </a:p>
        </p:txBody>
      </p:sp>
      <p:sp>
        <p:nvSpPr>
          <p:cNvPr id="431" name="Google Shape;431;p3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2" name="Google Shape;4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682" y="1715304"/>
            <a:ext cx="7400612" cy="414521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/>
          <p:nvPr/>
        </p:nvSpPr>
        <p:spPr>
          <a:xfrm>
            <a:off x="797006" y="5989352"/>
            <a:ext cx="4916870" cy="638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마지막 jump_to_fw 가 나오면 성공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39" name="Google Shape;439;p37"/>
          <p:cNvSpPr txBox="1"/>
          <p:nvPr>
            <p:ph idx="1" type="body"/>
          </p:nvPr>
        </p:nvSpPr>
        <p:spPr>
          <a:xfrm>
            <a:off x="681037" y="1198766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3) Install Arduino IDE(Linux)-Ubuntu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https://www.arduino.cc/en/Main/Software</a:t>
            </a:r>
            <a:r>
              <a:rPr lang="en-US"/>
              <a:t> </a:t>
            </a:r>
            <a:endParaRPr/>
          </a:p>
        </p:txBody>
      </p:sp>
      <p:sp>
        <p:nvSpPr>
          <p:cNvPr id="440" name="Google Shape;440;p3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553" y="2310764"/>
            <a:ext cx="7319194" cy="390407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/>
          <p:nvPr/>
        </p:nvSpPr>
        <p:spPr>
          <a:xfrm>
            <a:off x="428621" y="6193671"/>
            <a:ext cx="8258243" cy="5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리눅스용(64비트)다운로드하여 /tools/arduino-1.버전 압축 해제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거기서 install.sh 수행</a:t>
            </a:r>
            <a:endParaRPr/>
          </a:p>
        </p:txBody>
      </p:sp>
      <p:sp>
        <p:nvSpPr>
          <p:cNvPr id="443" name="Google Shape;443;p37"/>
          <p:cNvSpPr txBox="1"/>
          <p:nvPr/>
        </p:nvSpPr>
        <p:spPr>
          <a:xfrm>
            <a:off x="6781316" y="1947781"/>
            <a:ext cx="243517" cy="362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6054832" y="1689476"/>
            <a:ext cx="2780558" cy="575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-리눅스상 다운로드-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 우분투에서 인터넷창 실행 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50" name="Google Shape;450;p3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Remote PC (ubuntu)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1) USB Port Settings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2) Compiler Settings</a:t>
            </a:r>
            <a:endParaRPr/>
          </a:p>
        </p:txBody>
      </p:sp>
      <p:sp>
        <p:nvSpPr>
          <p:cNvPr id="451" name="Google Shape;451;p3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452" name="Google Shape;452;p3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453" name="Google Shape;453;p3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4" name="Google Shape;4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255" y="2344331"/>
            <a:ext cx="9483744" cy="1415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601" y="4562580"/>
            <a:ext cx="7935432" cy="80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61" name="Google Shape;461;p3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462" name="Google Shape;462;p3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463" name="Google Shape;463;p3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583" y="2088654"/>
            <a:ext cx="6846288" cy="104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89" y="1246408"/>
            <a:ext cx="7039957" cy="100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833" y="3032064"/>
            <a:ext cx="7063292" cy="36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681038" y="1255271"/>
            <a:ext cx="8543925" cy="5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4. SLAM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Run SLAM Nodes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Run Teleoperation Node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Save Map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5. Navigation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Run Navigation Nodes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Estimate Initial Pose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Send Navigation Goal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6. Simulation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Gazebo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2" name="Google Shape;112;p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72" name="Google Shape;472;p4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3" name="Google Shape;473;p40"/>
          <p:cNvPicPr preferRelativeResize="0"/>
          <p:nvPr/>
        </p:nvPicPr>
        <p:blipFill rotWithShape="1">
          <a:blip r:embed="rId3">
            <a:alphaModFix/>
          </a:blip>
          <a:srcRect b="22369" l="0" r="17600" t="0"/>
          <a:stretch/>
        </p:blipFill>
        <p:spPr>
          <a:xfrm>
            <a:off x="653834" y="1201147"/>
            <a:ext cx="8162441" cy="95244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0"/>
          <p:cNvSpPr txBox="1"/>
          <p:nvPr/>
        </p:nvSpPr>
        <p:spPr>
          <a:xfrm>
            <a:off x="711145" y="2201081"/>
            <a:ext cx="4104695" cy="518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4)Run Arduino IDE(Linux)</a:t>
            </a:r>
            <a:endParaRPr/>
          </a:p>
        </p:txBody>
      </p:sp>
      <p:pic>
        <p:nvPicPr>
          <p:cNvPr id="475" name="Google Shape;475;p40"/>
          <p:cNvPicPr preferRelativeResize="0"/>
          <p:nvPr/>
        </p:nvPicPr>
        <p:blipFill rotWithShape="1">
          <a:blip r:embed="rId4">
            <a:alphaModFix/>
          </a:blip>
          <a:srcRect b="-5780" l="0" r="10750" t="0"/>
          <a:stretch/>
        </p:blipFill>
        <p:spPr>
          <a:xfrm>
            <a:off x="651102" y="2645308"/>
            <a:ext cx="8111402" cy="88674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 txBox="1"/>
          <p:nvPr/>
        </p:nvSpPr>
        <p:spPr>
          <a:xfrm>
            <a:off x="1155107" y="4571192"/>
            <a:ext cx="241258" cy="360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945233" y="3812419"/>
            <a:ext cx="4054486" cy="1252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◆ 포트 먼저 맞춰주기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  ➠Port ➠ (ttyACM0)</a:t>
            </a:r>
            <a:endParaRPr/>
          </a:p>
        </p:txBody>
      </p:sp>
      <p:pic>
        <p:nvPicPr>
          <p:cNvPr id="478" name="Google Shape;478;p40"/>
          <p:cNvPicPr preferRelativeResize="0"/>
          <p:nvPr/>
        </p:nvPicPr>
        <p:blipFill rotWithShape="1">
          <a:blip r:embed="rId5">
            <a:alphaModFix/>
          </a:blip>
          <a:srcRect b="45710" l="0" r="-429" t="0"/>
          <a:stretch/>
        </p:blipFill>
        <p:spPr>
          <a:xfrm>
            <a:off x="722869" y="3429000"/>
            <a:ext cx="5998640" cy="322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84" name="Google Shape;484;p41"/>
          <p:cNvSpPr txBox="1"/>
          <p:nvPr>
            <p:ph idx="1" type="body"/>
          </p:nvPr>
        </p:nvSpPr>
        <p:spPr>
          <a:xfrm>
            <a:off x="681037" y="1134190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Preferences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r>
              <a:rPr lang="en-US" sz="2400"/>
              <a:t> </a:t>
            </a:r>
            <a:endParaRPr/>
          </a:p>
        </p:txBody>
      </p:sp>
      <p:sp>
        <p:nvSpPr>
          <p:cNvPr id="485" name="Google Shape;485;p4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6" name="Google Shape;4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412" y="2321256"/>
            <a:ext cx="6580322" cy="453674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1"/>
          <p:cNvSpPr txBox="1"/>
          <p:nvPr/>
        </p:nvSpPr>
        <p:spPr>
          <a:xfrm>
            <a:off x="799936" y="1641044"/>
            <a:ext cx="2058757" cy="366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[File → Preferences]</a:t>
            </a:r>
            <a:endParaRPr/>
          </a:p>
        </p:txBody>
      </p:sp>
      <p:grpSp>
        <p:nvGrpSpPr>
          <p:cNvPr id="488" name="Google Shape;488;p41"/>
          <p:cNvGrpSpPr/>
          <p:nvPr/>
        </p:nvGrpSpPr>
        <p:grpSpPr>
          <a:xfrm>
            <a:off x="2850235" y="1624900"/>
            <a:ext cx="6941950" cy="645762"/>
            <a:chOff x="2850235" y="1624900"/>
            <a:chExt cx="6941950" cy="645762"/>
          </a:xfrm>
        </p:grpSpPr>
        <p:sp>
          <p:nvSpPr>
            <p:cNvPr id="489" name="Google Shape;489;p41"/>
            <p:cNvSpPr/>
            <p:nvPr/>
          </p:nvSpPr>
          <p:spPr>
            <a:xfrm>
              <a:off x="2850235" y="1624900"/>
              <a:ext cx="6941950" cy="64576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1"/>
            <p:cNvSpPr txBox="1"/>
            <p:nvPr/>
          </p:nvSpPr>
          <p:spPr>
            <a:xfrm>
              <a:off x="2906738" y="1673331"/>
              <a:ext cx="6833527" cy="517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https://raw.githubusercontent.com/ROBOTIS-GIT/OpenCR/master/arduino/opencr_release/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package_opencr_index.json</a:t>
              </a:r>
              <a:endParaRPr/>
            </a:p>
          </p:txBody>
        </p:sp>
      </p:grpSp>
      <p:sp>
        <p:nvSpPr>
          <p:cNvPr id="491" name="Google Shape;491;p41"/>
          <p:cNvSpPr/>
          <p:nvPr/>
        </p:nvSpPr>
        <p:spPr>
          <a:xfrm flipH="1" rot="-5400000">
            <a:off x="5514005" y="3836636"/>
            <a:ext cx="3672777" cy="46010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800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7669236" y="3429000"/>
            <a:ext cx="2400366" cy="360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[URLs copy and paste]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98" name="Google Shape;498;p42"/>
          <p:cNvSpPr txBox="1"/>
          <p:nvPr>
            <p:ph idx="1" type="body"/>
          </p:nvPr>
        </p:nvSpPr>
        <p:spPr>
          <a:xfrm>
            <a:off x="681037" y="1118046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Install the OpenCR package via Boards Manager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99" name="Google Shape;499;p4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714" y="1820834"/>
            <a:ext cx="5888684" cy="474657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2"/>
          <p:cNvSpPr txBox="1"/>
          <p:nvPr/>
        </p:nvSpPr>
        <p:spPr>
          <a:xfrm>
            <a:off x="5296061" y="1907421"/>
            <a:ext cx="4019939" cy="36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[Click Tools → Board → Boards Manager.]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pic>
        <p:nvPicPr>
          <p:cNvPr id="507" name="Google Shape;507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561" y="1430697"/>
            <a:ext cx="7905296" cy="449639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43"/>
          <p:cNvSpPr txBox="1"/>
          <p:nvPr/>
        </p:nvSpPr>
        <p:spPr>
          <a:xfrm>
            <a:off x="711145" y="1156722"/>
            <a:ext cx="1094795" cy="365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 Install ]  </a:t>
            </a:r>
            <a:endParaRPr/>
          </a:p>
        </p:txBody>
      </p:sp>
      <p:sp>
        <p:nvSpPr>
          <p:cNvPr id="510" name="Google Shape;510;p43"/>
          <p:cNvSpPr/>
          <p:nvPr/>
        </p:nvSpPr>
        <p:spPr>
          <a:xfrm flipH="1" rot="-5400000">
            <a:off x="8233832" y="5016502"/>
            <a:ext cx="350064" cy="496602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9933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3"/>
          <p:cNvSpPr txBox="1"/>
          <p:nvPr/>
        </p:nvSpPr>
        <p:spPr>
          <a:xfrm>
            <a:off x="8718225" y="5069417"/>
            <a:ext cx="618164" cy="367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pic>
        <p:nvPicPr>
          <p:cNvPr id="517" name="Google Shape;517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7" y="1320822"/>
            <a:ext cx="8543925" cy="488828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9" name="Google Shape;519;p44"/>
          <p:cNvSpPr/>
          <p:nvPr/>
        </p:nvSpPr>
        <p:spPr>
          <a:xfrm>
            <a:off x="2872967" y="4483263"/>
            <a:ext cx="691987" cy="236089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25" name="Google Shape;525;p45"/>
          <p:cNvSpPr txBox="1"/>
          <p:nvPr>
            <p:ph idx="1" type="body"/>
          </p:nvPr>
        </p:nvSpPr>
        <p:spPr>
          <a:xfrm>
            <a:off x="681037" y="1084309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[OpenCR 보드가 Tools → Board 목록에 있는지 확인]</a:t>
            </a:r>
            <a:endParaRPr/>
          </a:p>
        </p:txBody>
      </p:sp>
      <p:sp>
        <p:nvSpPr>
          <p:cNvPr id="526" name="Google Shape;526;p4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7" name="Google Shape;5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052" y="1603783"/>
            <a:ext cx="6883191" cy="50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pic>
        <p:nvPicPr>
          <p:cNvPr id="533" name="Google Shape;533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7" y="2151456"/>
            <a:ext cx="8543925" cy="198957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46"/>
          <p:cNvSpPr txBox="1"/>
          <p:nvPr/>
        </p:nvSpPr>
        <p:spPr>
          <a:xfrm>
            <a:off x="743031" y="1309256"/>
            <a:ext cx="7923335" cy="45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[OpenCR 보드가 Tools → Board 목록에 있는지 확인]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41" name="Google Shape;541;p47"/>
          <p:cNvSpPr txBox="1"/>
          <p:nvPr>
            <p:ph idx="1" type="body"/>
          </p:nvPr>
        </p:nvSpPr>
        <p:spPr>
          <a:xfrm>
            <a:off x="681037" y="1149437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Port setting   [</a:t>
            </a:r>
            <a:r>
              <a:rPr lang="en-US">
                <a:solidFill>
                  <a:schemeClr val="dk1"/>
                </a:solidFill>
              </a:rPr>
              <a:t> Tools  ➠Port : ttyACM0 ]</a:t>
            </a:r>
            <a:endParaRPr/>
          </a:p>
        </p:txBody>
      </p:sp>
      <p:sp>
        <p:nvSpPr>
          <p:cNvPr id="542" name="Google Shape;542;p4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3" name="Google Shape;54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81" y="1695587"/>
            <a:ext cx="8101212" cy="4264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49" name="Google Shape;549;p4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0" name="Google Shape;5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561" y="1590017"/>
            <a:ext cx="7636322" cy="5175592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8"/>
          <p:cNvSpPr txBox="1"/>
          <p:nvPr/>
        </p:nvSpPr>
        <p:spPr>
          <a:xfrm>
            <a:off x="710467" y="1173015"/>
            <a:ext cx="9095644" cy="44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5)File&gt; examples &gt; Turtlebot3 &gt; ( burger or waffle ) &gt; turtlebot3_core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pic>
        <p:nvPicPr>
          <p:cNvPr id="557" name="Google Shape;557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7" y="1226986"/>
            <a:ext cx="8543925" cy="3767456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7.  ROS2</a:t>
            </a:r>
            <a:endParaRPr/>
          </a:p>
        </p:txBody>
      </p:sp>
      <p:sp>
        <p:nvSpPr>
          <p:cNvPr id="119" name="Google Shape;119;p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120" name="Google Shape;120;p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121" name="Google Shape;121;p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64" name="Google Shape;564;p5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8972" y="1150708"/>
            <a:ext cx="5489878" cy="560526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0"/>
          <p:cNvSpPr txBox="1"/>
          <p:nvPr/>
        </p:nvSpPr>
        <p:spPr>
          <a:xfrm>
            <a:off x="307543" y="1293946"/>
            <a:ext cx="3570487" cy="4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6) OpenCR 펌웨어 업로드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pic>
        <p:nvPicPr>
          <p:cNvPr id="572" name="Google Shape;572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140" y="1933322"/>
            <a:ext cx="7960836" cy="461298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4" name="Google Shape;574;p51"/>
          <p:cNvSpPr txBox="1"/>
          <p:nvPr/>
        </p:nvSpPr>
        <p:spPr>
          <a:xfrm>
            <a:off x="767649" y="1261658"/>
            <a:ext cx="5486465" cy="45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7) 업로드 성공 확인(jump_to_fw 메시지)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80" name="Google Shape;580;p5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r>
              <a:rPr lang="en-US" sz="2000"/>
              <a:t>-  업로드 성공하면 우분투 PC와 OpenCR을 분리 후  Turtlebot    테스트하기 </a:t>
            </a:r>
            <a:endParaRPr/>
          </a:p>
        </p:txBody>
      </p:sp>
      <p:sp>
        <p:nvSpPr>
          <p:cNvPr id="581" name="Google Shape;581;p5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2" name="Google Shape;5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533" y="1807777"/>
            <a:ext cx="7354727" cy="474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88" name="Google Shape;588;p5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 Power LED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TurtleBot3에 OpenCR 연결하고 전원 on. Power Led    불 켜졌는지 확인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Push SW1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SW1 버튼을 수초간 눌러 로봇이 30센티 정도 움직임 확인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Push SW2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SW2 버튼을 수초간 눌러 로봇이 180도 회전 확인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9" name="Google Shape;589;p5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System Upgrade 및 Update</a:t>
            </a:r>
            <a:endParaRPr/>
          </a:p>
        </p:txBody>
      </p:sp>
      <p:sp>
        <p:nvSpPr>
          <p:cNvPr id="595" name="Google Shape;595;p5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[Ubuntu Terminal - </a:t>
            </a:r>
            <a:r>
              <a:rPr lang="en-US" sz="2400"/>
              <a:t>일주일에 한 번은 실행하기</a:t>
            </a:r>
            <a:r>
              <a:rPr lang="en-US"/>
              <a:t> 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 $ sudo apt update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$ sudo apt upgrada -y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$ sudo apt autoremove -y</a:t>
            </a:r>
            <a:endParaRPr/>
          </a:p>
        </p:txBody>
      </p:sp>
      <p:sp>
        <p:nvSpPr>
          <p:cNvPr id="596" name="Google Shape;596;p5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sp>
        <p:nvSpPr>
          <p:cNvPr id="602" name="Google Shape;602;p5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Run roscore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03" name="Google Shape;603;p5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4" name="Google Shape;60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346" y="1811796"/>
            <a:ext cx="8270402" cy="7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5"/>
          <p:cNvPicPr preferRelativeResize="0"/>
          <p:nvPr/>
        </p:nvPicPr>
        <p:blipFill rotWithShape="1">
          <a:blip r:embed="rId4">
            <a:alphaModFix/>
          </a:blip>
          <a:srcRect b="16830" l="720" r="21730" t="14070"/>
          <a:stretch/>
        </p:blipFill>
        <p:spPr>
          <a:xfrm>
            <a:off x="866614" y="2676898"/>
            <a:ext cx="7002409" cy="3845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sp>
        <p:nvSpPr>
          <p:cNvPr id="611" name="Google Shape;611;p56"/>
          <p:cNvSpPr txBox="1"/>
          <p:nvPr>
            <p:ph idx="1" type="body"/>
          </p:nvPr>
        </p:nvSpPr>
        <p:spPr>
          <a:xfrm>
            <a:off x="471164" y="1255271"/>
            <a:ext cx="8753798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2. TurtleBot3 불러오기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 - 터틀봇3 응용프로그램을 실행하기 위한  기본 패키지 가져오기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612" name="Google Shape;612;p5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3" name="Google Shape;613;p56"/>
          <p:cNvSpPr txBox="1"/>
          <p:nvPr/>
        </p:nvSpPr>
        <p:spPr>
          <a:xfrm>
            <a:off x="565846" y="2795344"/>
            <a:ext cx="7525785" cy="498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◆ Ubuntu에서 Turtlebot 실행하기</a:t>
            </a:r>
            <a:endParaRPr/>
          </a:p>
        </p:txBody>
      </p:sp>
      <p:pic>
        <p:nvPicPr>
          <p:cNvPr id="614" name="Google Shape;61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681" y="3655983"/>
            <a:ext cx="9151634" cy="223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pic>
        <p:nvPicPr>
          <p:cNvPr id="620" name="Google Shape;620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593" y="2022114"/>
            <a:ext cx="6226358" cy="472564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2" name="Google Shape;62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126" y="1270645"/>
            <a:ext cx="8174990" cy="69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sp>
        <p:nvSpPr>
          <p:cNvPr id="628" name="Google Shape;628;p5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Rviz에 TurtleBot3 올리기 (Remote PC)-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29" name="Google Shape;629;p5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30" name="Google Shape;630;p58"/>
          <p:cNvGrpSpPr/>
          <p:nvPr/>
        </p:nvGrpSpPr>
        <p:grpSpPr>
          <a:xfrm>
            <a:off x="890990" y="1778269"/>
            <a:ext cx="6481843" cy="766843"/>
            <a:chOff x="929090" y="1778269"/>
            <a:chExt cx="6481843" cy="766843"/>
          </a:xfrm>
        </p:grpSpPr>
        <p:sp>
          <p:nvSpPr>
            <p:cNvPr id="631" name="Google Shape;631;p58"/>
            <p:cNvSpPr/>
            <p:nvPr/>
          </p:nvSpPr>
          <p:spPr>
            <a:xfrm>
              <a:off x="929090" y="1778269"/>
              <a:ext cx="6481843" cy="766843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58"/>
            <p:cNvSpPr txBox="1"/>
            <p:nvPr/>
          </p:nvSpPr>
          <p:spPr>
            <a:xfrm>
              <a:off x="1130891" y="1832674"/>
              <a:ext cx="5580423" cy="641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TURTLEBOT3_MODEL=waffle_pi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turtlebot3_bringup turtlebot3_remote.launch</a:t>
              </a:r>
              <a:endParaRPr/>
            </a:p>
          </p:txBody>
        </p:sp>
      </p:grpSp>
      <p:pic>
        <p:nvPicPr>
          <p:cNvPr id="633" name="Google Shape;633;p58"/>
          <p:cNvPicPr preferRelativeResize="0"/>
          <p:nvPr/>
        </p:nvPicPr>
        <p:blipFill rotWithShape="1">
          <a:blip r:embed="rId3">
            <a:alphaModFix/>
          </a:blip>
          <a:srcRect b="26659" l="0" r="12789" t="4490"/>
          <a:stretch/>
        </p:blipFill>
        <p:spPr>
          <a:xfrm>
            <a:off x="633654" y="2714624"/>
            <a:ext cx="8638691" cy="3836638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8"/>
          <p:cNvSpPr txBox="1"/>
          <p:nvPr/>
        </p:nvSpPr>
        <p:spPr>
          <a:xfrm>
            <a:off x="6991188" y="1367240"/>
            <a:ext cx="1529877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Open terminal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sp>
        <p:nvSpPr>
          <p:cNvPr id="640" name="Google Shape;640;p59"/>
          <p:cNvSpPr txBox="1"/>
          <p:nvPr>
            <p:ph idx="1" type="body"/>
          </p:nvPr>
        </p:nvSpPr>
        <p:spPr>
          <a:xfrm>
            <a:off x="681037" y="1141296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1800">
                <a:solidFill>
                  <a:srgbClr val="0000FF"/>
                </a:solidFill>
              </a:rPr>
              <a:t> - Open terminal</a:t>
            </a:r>
            <a:endParaRPr/>
          </a:p>
        </p:txBody>
      </p:sp>
      <p:sp>
        <p:nvSpPr>
          <p:cNvPr id="641" name="Google Shape;641;p5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2" name="Google Shape;642;p59"/>
          <p:cNvSpPr txBox="1"/>
          <p:nvPr/>
        </p:nvSpPr>
        <p:spPr>
          <a:xfrm>
            <a:off x="1122819" y="1737908"/>
            <a:ext cx="235446" cy="336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3" name="Google Shape;643;p59"/>
          <p:cNvGrpSpPr/>
          <p:nvPr/>
        </p:nvGrpSpPr>
        <p:grpSpPr>
          <a:xfrm>
            <a:off x="880521" y="1510511"/>
            <a:ext cx="7870233" cy="411673"/>
            <a:chOff x="896802" y="1673332"/>
            <a:chExt cx="7870233" cy="411673"/>
          </a:xfrm>
        </p:grpSpPr>
        <p:sp>
          <p:nvSpPr>
            <p:cNvPr id="644" name="Google Shape;644;p59"/>
            <p:cNvSpPr/>
            <p:nvPr/>
          </p:nvSpPr>
          <p:spPr>
            <a:xfrm>
              <a:off x="896802" y="1673332"/>
              <a:ext cx="7870233" cy="411673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59"/>
            <p:cNvSpPr txBox="1"/>
            <p:nvPr/>
          </p:nvSpPr>
          <p:spPr>
            <a:xfrm>
              <a:off x="1155210" y="1715311"/>
              <a:ext cx="6924937" cy="366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rosrun rviz rviz -d `rospack find turtlebot3_description`/rviz/model.rviz</a:t>
              </a:r>
              <a:endParaRPr/>
            </a:p>
          </p:txBody>
        </p:sp>
      </p:grpSp>
      <p:pic>
        <p:nvPicPr>
          <p:cNvPr id="646" name="Google Shape;646;p59"/>
          <p:cNvPicPr preferRelativeResize="0"/>
          <p:nvPr/>
        </p:nvPicPr>
        <p:blipFill rotWithShape="1">
          <a:blip r:embed="rId3">
            <a:alphaModFix/>
          </a:blip>
          <a:srcRect b="64869" l="0" r="36740" t="10670"/>
          <a:stretch/>
        </p:blipFill>
        <p:spPr>
          <a:xfrm>
            <a:off x="936217" y="1968092"/>
            <a:ext cx="6716073" cy="146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9"/>
          <p:cNvPicPr preferRelativeResize="0"/>
          <p:nvPr/>
        </p:nvPicPr>
        <p:blipFill rotWithShape="1">
          <a:blip r:embed="rId4">
            <a:alphaModFix/>
          </a:blip>
          <a:srcRect b="0" l="0" r="20240" t="0"/>
          <a:stretch/>
        </p:blipFill>
        <p:spPr>
          <a:xfrm>
            <a:off x="941422" y="3533203"/>
            <a:ext cx="3611396" cy="3163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 Setup</a:t>
            </a:r>
            <a:endParaRPr/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671513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PC Setup</a:t>
            </a:r>
            <a:endParaRPr/>
          </a:p>
          <a:p>
            <a:pPr indent="-34988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34988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34988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34988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</a:t>
            </a:r>
            <a:endParaRPr/>
          </a:p>
        </p:txBody>
      </p:sp>
      <p:sp>
        <p:nvSpPr>
          <p:cNvPr id="128" name="Google Shape;128;p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952" y="1920770"/>
            <a:ext cx="4064048" cy="292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6287" y="1716702"/>
            <a:ext cx="2366184" cy="297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pic>
        <p:nvPicPr>
          <p:cNvPr id="653" name="Google Shape;653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82" y="1533262"/>
            <a:ext cx="8307835" cy="47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5" name="Google Shape;655;p60"/>
          <p:cNvSpPr txBox="1"/>
          <p:nvPr/>
        </p:nvSpPr>
        <p:spPr>
          <a:xfrm>
            <a:off x="894698" y="1243134"/>
            <a:ext cx="873142" cy="36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동영상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1"/>
          <p:cNvSpPr txBox="1"/>
          <p:nvPr>
            <p:ph idx="1" type="body"/>
          </p:nvPr>
        </p:nvSpPr>
        <p:spPr>
          <a:xfrm>
            <a:off x="681037" y="1125014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1. Keyboard - </a:t>
            </a:r>
            <a:r>
              <a:rPr lang="en-US" sz="1800">
                <a:solidFill>
                  <a:srgbClr val="0000FF"/>
                </a:solidFill>
              </a:rPr>
              <a:t>Open terminal</a:t>
            </a:r>
            <a:r>
              <a:rPr lang="en-US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(Turtlebot3 조종하기)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61" name="Google Shape;661;p6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2" name="Google Shape;662;p6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sp>
        <p:nvSpPr>
          <p:cNvPr id="663" name="Google Shape;663;p61"/>
          <p:cNvSpPr txBox="1"/>
          <p:nvPr/>
        </p:nvSpPr>
        <p:spPr>
          <a:xfrm>
            <a:off x="1155211" y="2065377"/>
            <a:ext cx="231628" cy="333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56" y="1539082"/>
            <a:ext cx="8167263" cy="84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1"/>
          <p:cNvPicPr preferRelativeResize="0"/>
          <p:nvPr/>
        </p:nvPicPr>
        <p:blipFill rotWithShape="1">
          <a:blip r:embed="rId4">
            <a:alphaModFix/>
          </a:blip>
          <a:srcRect b="5459" l="0" r="14770" t="0"/>
          <a:stretch/>
        </p:blipFill>
        <p:spPr>
          <a:xfrm>
            <a:off x="828832" y="2360734"/>
            <a:ext cx="5728672" cy="444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sp>
        <p:nvSpPr>
          <p:cNvPr id="671" name="Google Shape;671;p62"/>
          <p:cNvSpPr txBox="1"/>
          <p:nvPr>
            <p:ph idx="1" type="body"/>
          </p:nvPr>
        </p:nvSpPr>
        <p:spPr>
          <a:xfrm>
            <a:off x="681038" y="1165720"/>
            <a:ext cx="8543925" cy="5011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Move using Interactive Markers - </a:t>
            </a:r>
            <a:r>
              <a:rPr lang="en-US" sz="1800">
                <a:solidFill>
                  <a:srgbClr val="0000FF"/>
                </a:solidFill>
              </a:rPr>
              <a:t>Open terminal</a:t>
            </a:r>
            <a:endParaRPr/>
          </a:p>
        </p:txBody>
      </p:sp>
      <p:sp>
        <p:nvSpPr>
          <p:cNvPr id="672" name="Google Shape;672;p6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673" name="Google Shape;673;p6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674" name="Google Shape;674;p6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" name="Google Shape;675;p62"/>
          <p:cNvSpPr txBox="1"/>
          <p:nvPr/>
        </p:nvSpPr>
        <p:spPr>
          <a:xfrm>
            <a:off x="1081942" y="1886275"/>
            <a:ext cx="247748" cy="35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975" y="1636774"/>
            <a:ext cx="7552927" cy="78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2"/>
          <p:cNvPicPr preferRelativeResize="0"/>
          <p:nvPr/>
        </p:nvPicPr>
        <p:blipFill rotWithShape="1">
          <a:blip r:embed="rId4">
            <a:alphaModFix/>
          </a:blip>
          <a:srcRect b="27909" l="2139" r="13069" t="1750"/>
          <a:stretch/>
        </p:blipFill>
        <p:spPr>
          <a:xfrm>
            <a:off x="753046" y="2572156"/>
            <a:ext cx="8399909" cy="391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pic>
        <p:nvPicPr>
          <p:cNvPr id="683" name="Google Shape;683;p6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749" l="0" r="28869" t="0"/>
          <a:stretch/>
        </p:blipFill>
        <p:spPr>
          <a:xfrm>
            <a:off x="900845" y="2369542"/>
            <a:ext cx="6423798" cy="37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5" name="Google Shape;685;p63"/>
          <p:cNvGrpSpPr/>
          <p:nvPr/>
        </p:nvGrpSpPr>
        <p:grpSpPr>
          <a:xfrm>
            <a:off x="829571" y="1731922"/>
            <a:ext cx="7538590" cy="431474"/>
            <a:chOff x="837711" y="2456147"/>
            <a:chExt cx="7538590" cy="431474"/>
          </a:xfrm>
        </p:grpSpPr>
        <p:sp>
          <p:nvSpPr>
            <p:cNvPr id="686" name="Google Shape;686;p63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63"/>
            <p:cNvSpPr txBox="1"/>
            <p:nvPr/>
          </p:nvSpPr>
          <p:spPr>
            <a:xfrm>
              <a:off x="1090083" y="2496849"/>
              <a:ext cx="5116407" cy="333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turtlebot3_example interactive_markers.launch</a:t>
              </a:r>
              <a:endParaRPr/>
            </a:p>
          </p:txBody>
        </p:sp>
      </p:grpSp>
      <p:sp>
        <p:nvSpPr>
          <p:cNvPr id="688" name="Google Shape;688;p63"/>
          <p:cNvSpPr txBox="1"/>
          <p:nvPr/>
        </p:nvSpPr>
        <p:spPr>
          <a:xfrm>
            <a:off x="723735" y="1161723"/>
            <a:ext cx="8229619" cy="512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◆interactive_markers.launch  실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- Open terminal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sp>
        <p:nvSpPr>
          <p:cNvPr id="694" name="Google Shape;694;p6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◆RViz에서 3D 모델 확인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95" name="Google Shape;695;p6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96" name="Google Shape;696;p64"/>
          <p:cNvGrpSpPr/>
          <p:nvPr/>
        </p:nvGrpSpPr>
        <p:grpSpPr>
          <a:xfrm>
            <a:off x="829571" y="1798597"/>
            <a:ext cx="7937499" cy="431474"/>
            <a:chOff x="837711" y="2456147"/>
            <a:chExt cx="7538590" cy="431474"/>
          </a:xfrm>
        </p:grpSpPr>
        <p:sp>
          <p:nvSpPr>
            <p:cNvPr id="697" name="Google Shape;697;p64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64"/>
            <p:cNvSpPr txBox="1"/>
            <p:nvPr/>
          </p:nvSpPr>
          <p:spPr>
            <a:xfrm>
              <a:off x="1090078" y="2496849"/>
              <a:ext cx="7032737" cy="330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rosrun rviz rviz -d `rospack find turtlebot3_example`/rviz/turtlebot3_interactive.rviz</a:t>
              </a:r>
              <a:endParaRPr/>
            </a:p>
          </p:txBody>
        </p:sp>
      </p:grpSp>
      <p:pic>
        <p:nvPicPr>
          <p:cNvPr id="699" name="Google Shape;699;p64"/>
          <p:cNvPicPr preferRelativeResize="0"/>
          <p:nvPr/>
        </p:nvPicPr>
        <p:blipFill rotWithShape="1">
          <a:blip r:embed="rId3">
            <a:alphaModFix/>
          </a:blip>
          <a:srcRect b="11139" l="0" r="15449" t="0"/>
          <a:stretch/>
        </p:blipFill>
        <p:spPr>
          <a:xfrm>
            <a:off x="838526" y="2289205"/>
            <a:ext cx="7003187" cy="44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4"/>
          <p:cNvSpPr txBox="1"/>
          <p:nvPr/>
        </p:nvSpPr>
        <p:spPr>
          <a:xfrm>
            <a:off x="4706802" y="1359168"/>
            <a:ext cx="1652088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pic>
        <p:nvPicPr>
          <p:cNvPr id="706" name="Google Shape;706;p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45" y="1760015"/>
            <a:ext cx="8271797" cy="4921692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8" name="Google Shape;708;p65"/>
          <p:cNvSpPr txBox="1"/>
          <p:nvPr/>
        </p:nvSpPr>
        <p:spPr>
          <a:xfrm>
            <a:off x="813288" y="1291980"/>
            <a:ext cx="7578498" cy="906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실행화면 -  빨간 화살표와 파란 원의 움직임에 따라 터틀봇이 이동한다.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sp>
        <p:nvSpPr>
          <p:cNvPr id="714" name="Google Shape;714;p6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◆Obstacle Detection </a:t>
            </a:r>
            <a:endParaRPr/>
          </a:p>
        </p:txBody>
      </p:sp>
      <p:sp>
        <p:nvSpPr>
          <p:cNvPr id="715" name="Google Shape;715;p6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6" name="Google Shape;716;p66"/>
          <p:cNvGrpSpPr/>
          <p:nvPr/>
        </p:nvGrpSpPr>
        <p:grpSpPr>
          <a:xfrm>
            <a:off x="829571" y="1798597"/>
            <a:ext cx="7937499" cy="431474"/>
            <a:chOff x="837711" y="2456147"/>
            <a:chExt cx="7538590" cy="431474"/>
          </a:xfrm>
        </p:grpSpPr>
        <p:sp>
          <p:nvSpPr>
            <p:cNvPr id="717" name="Google Shape;717;p66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66"/>
            <p:cNvSpPr txBox="1"/>
            <p:nvPr/>
          </p:nvSpPr>
          <p:spPr>
            <a:xfrm>
              <a:off x="1090077" y="2496849"/>
              <a:ext cx="7032737" cy="330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turtlebot3_example turtlebot3_obstacle.launch</a:t>
              </a:r>
              <a:endParaRPr/>
            </a:p>
          </p:txBody>
        </p:sp>
      </p:grpSp>
      <p:sp>
        <p:nvSpPr>
          <p:cNvPr id="719" name="Google Shape;719;p66"/>
          <p:cNvSpPr txBox="1"/>
          <p:nvPr/>
        </p:nvSpPr>
        <p:spPr>
          <a:xfrm>
            <a:off x="856439" y="2294878"/>
            <a:ext cx="3826051" cy="332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장애물을 탐지하거나 장애물 앞에서 멈춤</a:t>
            </a:r>
            <a:endParaRPr/>
          </a:p>
        </p:txBody>
      </p:sp>
      <p:pic>
        <p:nvPicPr>
          <p:cNvPr id="720" name="Google Shape;720;p66"/>
          <p:cNvPicPr preferRelativeResize="0"/>
          <p:nvPr/>
        </p:nvPicPr>
        <p:blipFill rotWithShape="1">
          <a:blip r:embed="rId3">
            <a:alphaModFix/>
          </a:blip>
          <a:srcRect b="31870" l="0" r="36420" t="0"/>
          <a:stretch/>
        </p:blipFill>
        <p:spPr>
          <a:xfrm>
            <a:off x="879851" y="2747639"/>
            <a:ext cx="6297801" cy="379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sp>
        <p:nvSpPr>
          <p:cNvPr id="726" name="Google Shape;726;p67"/>
          <p:cNvSpPr txBox="1"/>
          <p:nvPr>
            <p:ph idx="1" type="body"/>
          </p:nvPr>
        </p:nvSpPr>
        <p:spPr>
          <a:xfrm>
            <a:off x="681037" y="1065018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Point Operation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27" name="Google Shape;727;p6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8" name="Google Shape;72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00" y="1929188"/>
            <a:ext cx="4902164" cy="4921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67"/>
          <p:cNvGrpSpPr/>
          <p:nvPr/>
        </p:nvGrpSpPr>
        <p:grpSpPr>
          <a:xfrm>
            <a:off x="6030614" y="3739768"/>
            <a:ext cx="4690658" cy="1297051"/>
            <a:chOff x="5990254" y="1899345"/>
            <a:chExt cx="4732861" cy="1297051"/>
          </a:xfrm>
        </p:grpSpPr>
        <p:sp>
          <p:nvSpPr>
            <p:cNvPr id="730" name="Google Shape;730;p67"/>
            <p:cNvSpPr txBox="1"/>
            <p:nvPr/>
          </p:nvSpPr>
          <p:spPr>
            <a:xfrm>
              <a:off x="5990254" y="1899345"/>
              <a:ext cx="4732861" cy="908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터틀봇을 2D(x,y), z-angular로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이동 가능함.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731" name="Google Shape;731;p67"/>
            <p:cNvSpPr txBox="1"/>
            <p:nvPr/>
          </p:nvSpPr>
          <p:spPr>
            <a:xfrm>
              <a:off x="6127477" y="2559444"/>
              <a:ext cx="3378539" cy="636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예)(0.5, 0.3, 50) ➠ x축으로 0.5m,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y축으로0.3m,60도 회전</a:t>
              </a:r>
              <a:endParaRPr/>
            </a:p>
          </p:txBody>
        </p:sp>
      </p:grpSp>
      <p:grpSp>
        <p:nvGrpSpPr>
          <p:cNvPr id="732" name="Google Shape;732;p67"/>
          <p:cNvGrpSpPr/>
          <p:nvPr/>
        </p:nvGrpSpPr>
        <p:grpSpPr>
          <a:xfrm>
            <a:off x="781139" y="1572580"/>
            <a:ext cx="7937499" cy="368615"/>
            <a:chOff x="837711" y="2456147"/>
            <a:chExt cx="7538590" cy="482687"/>
          </a:xfrm>
        </p:grpSpPr>
        <p:sp>
          <p:nvSpPr>
            <p:cNvPr id="733" name="Google Shape;733;p67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67"/>
            <p:cNvSpPr txBox="1"/>
            <p:nvPr/>
          </p:nvSpPr>
          <p:spPr>
            <a:xfrm>
              <a:off x="1090078" y="2496845"/>
              <a:ext cx="7032737" cy="441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turtlebot3_example turtlebot3_pointop_key.launch</a:t>
              </a:r>
              <a:endParaRPr/>
            </a:p>
          </p:txBody>
        </p:sp>
      </p:grpSp>
      <p:sp>
        <p:nvSpPr>
          <p:cNvPr id="735" name="Google Shape;735;p67"/>
          <p:cNvSpPr txBox="1"/>
          <p:nvPr/>
        </p:nvSpPr>
        <p:spPr>
          <a:xfrm>
            <a:off x="3495997" y="1157367"/>
            <a:ext cx="1653218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</a:t>
            </a:r>
            <a:endParaRPr/>
          </a:p>
        </p:txBody>
      </p:sp>
      <p:sp>
        <p:nvSpPr>
          <p:cNvPr id="741" name="Google Shape;741;p6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Patrol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◆참조영상   </a:t>
            </a:r>
            <a:r>
              <a:rPr lang="en-US" sz="2000"/>
              <a:t>                                                                                       </a:t>
            </a:r>
            <a:endParaRPr/>
          </a:p>
        </p:txBody>
      </p:sp>
      <p:sp>
        <p:nvSpPr>
          <p:cNvPr id="742" name="Google Shape;742;p6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43" name="Google Shape;743;p68"/>
          <p:cNvGrpSpPr/>
          <p:nvPr/>
        </p:nvGrpSpPr>
        <p:grpSpPr>
          <a:xfrm>
            <a:off x="904875" y="2488608"/>
            <a:ext cx="7547352" cy="427818"/>
            <a:chOff x="904875" y="2125366"/>
            <a:chExt cx="7547352" cy="629618"/>
          </a:xfrm>
        </p:grpSpPr>
        <p:sp>
          <p:nvSpPr>
            <p:cNvPr id="744" name="Google Shape;744;p68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68"/>
            <p:cNvSpPr txBox="1"/>
            <p:nvPr/>
          </p:nvSpPr>
          <p:spPr>
            <a:xfrm>
              <a:off x="1034024" y="2167175"/>
              <a:ext cx="6782673" cy="442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rosrun turtlebot3_example turtlebot3_server</a:t>
              </a:r>
              <a:endParaRPr/>
            </a:p>
          </p:txBody>
        </p:sp>
      </p:grpSp>
      <p:sp>
        <p:nvSpPr>
          <p:cNvPr id="746" name="Google Shape;746;p68"/>
          <p:cNvSpPr txBox="1"/>
          <p:nvPr/>
        </p:nvSpPr>
        <p:spPr>
          <a:xfrm>
            <a:off x="1034024" y="2517018"/>
            <a:ext cx="6782673" cy="300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rosrun turtlebot3_example turtlebot3_server</a:t>
            </a:r>
            <a:endParaRPr/>
          </a:p>
        </p:txBody>
      </p:sp>
      <p:grpSp>
        <p:nvGrpSpPr>
          <p:cNvPr id="747" name="Google Shape;747;p68"/>
          <p:cNvGrpSpPr/>
          <p:nvPr/>
        </p:nvGrpSpPr>
        <p:grpSpPr>
          <a:xfrm>
            <a:off x="892121" y="3101114"/>
            <a:ext cx="7547352" cy="427818"/>
            <a:chOff x="904875" y="2125366"/>
            <a:chExt cx="7547352" cy="629618"/>
          </a:xfrm>
        </p:grpSpPr>
        <p:sp>
          <p:nvSpPr>
            <p:cNvPr id="748" name="Google Shape;748;p68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68"/>
            <p:cNvSpPr txBox="1"/>
            <p:nvPr/>
          </p:nvSpPr>
          <p:spPr>
            <a:xfrm>
              <a:off x="1034024" y="2167175"/>
              <a:ext cx="6782673" cy="442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turtlebot3_example turtlebot3_client.launch</a:t>
              </a:r>
              <a:endParaRPr/>
            </a:p>
          </p:txBody>
        </p:sp>
      </p:grpSp>
      <p:sp>
        <p:nvSpPr>
          <p:cNvPr id="750" name="Google Shape;750;p68"/>
          <p:cNvSpPr txBox="1"/>
          <p:nvPr/>
        </p:nvSpPr>
        <p:spPr>
          <a:xfrm>
            <a:off x="1001738" y="1899349"/>
            <a:ext cx="8100997" cy="394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터틀봇을 정해진 경로(rectangle, triangle and circle)로 움직일 수 있다.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p6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009" y="4450685"/>
            <a:ext cx="2170226" cy="217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</a:t>
            </a:r>
            <a:endParaRPr/>
          </a:p>
        </p:txBody>
      </p:sp>
      <p:pic>
        <p:nvPicPr>
          <p:cNvPr id="757" name="Google Shape;757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914" y="1358754"/>
            <a:ext cx="7139515" cy="521228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136" name="Google Shape;136;p7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1.1 Install Ubuntu on Remote PC  ( Ubuntu 16.04 )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r>
              <a:rPr lang="en-US" sz="1800"/>
              <a:t> Download Link　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https://ubuntu.com/download/alternative-downloads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참고영상자료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https://www.youtube.com/watch?v=Rc0JxFEcnBs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1.2 Install ROS on Remote PC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- ROS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</a:t>
            </a:r>
            <a:r>
              <a:rPr lang="en-US" sz="2200"/>
              <a:t> 터미널 창 (</a:t>
            </a:r>
            <a:r>
              <a:rPr lang="en-US" sz="2200">
                <a:solidFill>
                  <a:srgbClr val="FF4546"/>
                </a:solidFill>
              </a:rPr>
              <a:t>Ctrl + Alt +T)</a:t>
            </a:r>
            <a:r>
              <a:rPr lang="en-US" sz="2200"/>
              <a:t> 에서 다음 명령을 실행한다. </a:t>
            </a:r>
            <a:endParaRPr/>
          </a:p>
        </p:txBody>
      </p:sp>
      <p:sp>
        <p:nvSpPr>
          <p:cNvPr id="137" name="Google Shape;137;p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234491" y="4740704"/>
            <a:ext cx="9437016" cy="127538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285830" y="4926362"/>
            <a:ext cx="9372440" cy="824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</a:t>
            </a:r>
            <a:r>
              <a:rPr b="0" i="0" lang="en-US" sz="1200" u="none" cap="none" strike="noStrike">
                <a:solidFill>
                  <a:srgbClr val="F79015"/>
                </a:solidFill>
                <a:latin typeface="Calibri"/>
                <a:ea typeface="Calibri"/>
                <a:cs typeface="Calibri"/>
                <a:sym typeface="Calibri"/>
              </a:rPr>
              <a:t>sudo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apt-get update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</a:t>
            </a:r>
            <a:r>
              <a:rPr b="0" i="0" lang="en-US" sz="1200" u="none" cap="none" strike="noStrike">
                <a:solidFill>
                  <a:srgbClr val="F79015"/>
                </a:solidFill>
                <a:latin typeface="Calibri"/>
                <a:ea typeface="Calibri"/>
                <a:cs typeface="Calibri"/>
                <a:sym typeface="Calibri"/>
              </a:rPr>
              <a:t>sudo 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apt-get upgrade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wget https://raw.githubusercontent.com/ROBOTIS-GIT/robotis_tools/master/install_ros_kinetic.sh &amp;&amp; chmod 755 ./install_ros_kinetic.sh &amp;&amp; bash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./install_ros_kinetic.sh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sp>
        <p:nvSpPr>
          <p:cNvPr id="764" name="Google Shape;764;p7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p7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◆SLAM (Simultaneous Localization and Mapping)으로 현재 위치한 곳의 지도를 작성함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Keyboard / Joystick 으로 조종가능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참조영상    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66" name="Google Shape;766;p7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722" y="3611197"/>
            <a:ext cx="2363954" cy="236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sp>
        <p:nvSpPr>
          <p:cNvPr id="772" name="Google Shape;772;p7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Run SLAM Nodes</a:t>
            </a:r>
            <a:endParaRPr/>
          </a:p>
        </p:txBody>
      </p:sp>
      <p:sp>
        <p:nvSpPr>
          <p:cNvPr id="773" name="Google Shape;773;p7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4" name="Google Shape;77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005" y="1800830"/>
            <a:ext cx="6327202" cy="19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1"/>
          <p:cNvSpPr txBox="1"/>
          <p:nvPr/>
        </p:nvSpPr>
        <p:spPr>
          <a:xfrm>
            <a:off x="6639592" y="2650900"/>
            <a:ext cx="1655478" cy="366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  <p:sp>
        <p:nvSpPr>
          <p:cNvPr id="776" name="Google Shape;776;p71"/>
          <p:cNvSpPr txBox="1"/>
          <p:nvPr/>
        </p:nvSpPr>
        <p:spPr>
          <a:xfrm>
            <a:off x="1028215" y="3661959"/>
            <a:ext cx="1239122" cy="336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[Remote PC]</a:t>
            </a:r>
            <a:endParaRPr/>
          </a:p>
        </p:txBody>
      </p:sp>
      <p:grpSp>
        <p:nvGrpSpPr>
          <p:cNvPr id="777" name="Google Shape;777;p71"/>
          <p:cNvGrpSpPr/>
          <p:nvPr/>
        </p:nvGrpSpPr>
        <p:grpSpPr>
          <a:xfrm>
            <a:off x="1130788" y="3994801"/>
            <a:ext cx="6366283" cy="757115"/>
            <a:chOff x="1130788" y="3994801"/>
            <a:chExt cx="6366283" cy="757115"/>
          </a:xfrm>
        </p:grpSpPr>
        <p:sp>
          <p:nvSpPr>
            <p:cNvPr id="778" name="Google Shape;778;p71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71"/>
            <p:cNvSpPr txBox="1"/>
            <p:nvPr/>
          </p:nvSpPr>
          <p:spPr>
            <a:xfrm>
              <a:off x="1261044" y="4100635"/>
              <a:ext cx="5926521" cy="517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TURTLEBOT3_MODEL=waffle_pi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turtlebot3_slam turtlebot3_slam.launch slam_methods:=gmapping</a:t>
              </a:r>
              <a:endParaRPr/>
            </a:p>
          </p:txBody>
        </p:sp>
      </p:grpSp>
      <p:sp>
        <p:nvSpPr>
          <p:cNvPr id="780" name="Google Shape;780;p71"/>
          <p:cNvSpPr txBox="1"/>
          <p:nvPr/>
        </p:nvSpPr>
        <p:spPr>
          <a:xfrm>
            <a:off x="2252555" y="3601121"/>
            <a:ext cx="1658410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pic>
        <p:nvPicPr>
          <p:cNvPr id="786" name="Google Shape;786;p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57" y="1255270"/>
            <a:ext cx="7733395" cy="5449469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sp>
        <p:nvSpPr>
          <p:cNvPr id="793" name="Google Shape;793;p7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4" name="Google Shape;794;p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8" y="1533498"/>
            <a:ext cx="8543925" cy="436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sp>
        <p:nvSpPr>
          <p:cNvPr id="800" name="Google Shape;800;p7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Run Teleoperation Node</a:t>
            </a:r>
            <a:endParaRPr/>
          </a:p>
        </p:txBody>
      </p:sp>
      <p:sp>
        <p:nvSpPr>
          <p:cNvPr id="801" name="Google Shape;801;p7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02" name="Google Shape;802;p74"/>
          <p:cNvGrpSpPr/>
          <p:nvPr/>
        </p:nvGrpSpPr>
        <p:grpSpPr>
          <a:xfrm>
            <a:off x="1008672" y="1902557"/>
            <a:ext cx="6366283" cy="757115"/>
            <a:chOff x="1130788" y="3994801"/>
            <a:chExt cx="6366283" cy="757115"/>
          </a:xfrm>
        </p:grpSpPr>
        <p:sp>
          <p:nvSpPr>
            <p:cNvPr id="803" name="Google Shape;803;p74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74"/>
            <p:cNvSpPr txBox="1"/>
            <p:nvPr/>
          </p:nvSpPr>
          <p:spPr>
            <a:xfrm>
              <a:off x="1261041" y="4100635"/>
              <a:ext cx="5652253" cy="517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TURTLEBOT3_MODEL=waffle_pi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turtlebot3_teleop turtlebot3_teleop_key.launch</a:t>
              </a:r>
              <a:endParaRPr/>
            </a:p>
          </p:txBody>
        </p:sp>
      </p:grpSp>
      <p:pic>
        <p:nvPicPr>
          <p:cNvPr id="805" name="Google Shape;80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892" y="2825425"/>
            <a:ext cx="7208060" cy="27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4"/>
          <p:cNvSpPr txBox="1"/>
          <p:nvPr/>
        </p:nvSpPr>
        <p:spPr>
          <a:xfrm>
            <a:off x="935402" y="5769544"/>
            <a:ext cx="4832938" cy="638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Keyboard / joystick 방법 중 하나 선택하여 실행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연결이 끊어질 경우 터틀봇이 자동으로 움직임( 제어 불가)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sp>
        <p:nvSpPr>
          <p:cNvPr id="812" name="Google Shape;812;p7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Save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13" name="Google Shape;813;p7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4" name="Google Shape;814;p75"/>
          <p:cNvSpPr txBox="1"/>
          <p:nvPr/>
        </p:nvSpPr>
        <p:spPr>
          <a:xfrm>
            <a:off x="1155210" y="1829288"/>
            <a:ext cx="5556104" cy="359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지도 저장 작업해야 다음 Navigation 테스트 가능하다.</a:t>
            </a:r>
            <a:endParaRPr/>
          </a:p>
        </p:txBody>
      </p:sp>
      <p:grpSp>
        <p:nvGrpSpPr>
          <p:cNvPr id="815" name="Google Shape;815;p75"/>
          <p:cNvGrpSpPr/>
          <p:nvPr/>
        </p:nvGrpSpPr>
        <p:grpSpPr>
          <a:xfrm>
            <a:off x="864170" y="2252518"/>
            <a:ext cx="7547352" cy="427818"/>
            <a:chOff x="904875" y="2125366"/>
            <a:chExt cx="7547352" cy="629618"/>
          </a:xfrm>
        </p:grpSpPr>
        <p:sp>
          <p:nvSpPr>
            <p:cNvPr id="816" name="Google Shape;816;p75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75"/>
            <p:cNvSpPr txBox="1"/>
            <p:nvPr/>
          </p:nvSpPr>
          <p:spPr>
            <a:xfrm>
              <a:off x="1034023" y="2167175"/>
              <a:ext cx="6782673" cy="442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rosrun map_server map_saver -f ~/map</a:t>
              </a:r>
              <a:endParaRPr/>
            </a:p>
          </p:txBody>
        </p:sp>
      </p:grpSp>
      <p:sp>
        <p:nvSpPr>
          <p:cNvPr id="818" name="Google Shape;818;p75"/>
          <p:cNvSpPr txBox="1"/>
          <p:nvPr/>
        </p:nvSpPr>
        <p:spPr>
          <a:xfrm>
            <a:off x="993319" y="2280928"/>
            <a:ext cx="6782673" cy="300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" name="Google Shape;819;p75"/>
          <p:cNvPicPr preferRelativeResize="0"/>
          <p:nvPr/>
        </p:nvPicPr>
        <p:blipFill rotWithShape="1">
          <a:blip r:embed="rId3">
            <a:alphaModFix/>
          </a:blip>
          <a:srcRect b="35210" l="8140" r="28520" t="40180"/>
          <a:stretch/>
        </p:blipFill>
        <p:spPr>
          <a:xfrm>
            <a:off x="805961" y="2881719"/>
            <a:ext cx="6275103" cy="137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861" y="2914502"/>
            <a:ext cx="7011378" cy="1533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5. Navigation</a:t>
            </a:r>
            <a:endParaRPr/>
          </a:p>
        </p:txBody>
      </p:sp>
      <p:sp>
        <p:nvSpPr>
          <p:cNvPr id="826" name="Google Shape;826;p7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Run Navigation Nodes</a:t>
            </a:r>
            <a:endParaRPr/>
          </a:p>
        </p:txBody>
      </p:sp>
      <p:sp>
        <p:nvSpPr>
          <p:cNvPr id="827" name="Google Shape;827;p7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8" name="Google Shape;82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159" y="1727562"/>
            <a:ext cx="6327202" cy="19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6"/>
          <p:cNvSpPr txBox="1"/>
          <p:nvPr/>
        </p:nvSpPr>
        <p:spPr>
          <a:xfrm>
            <a:off x="1028215" y="3661959"/>
            <a:ext cx="1239122" cy="336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[Remote PC]</a:t>
            </a:r>
            <a:endParaRPr/>
          </a:p>
        </p:txBody>
      </p:sp>
      <p:grpSp>
        <p:nvGrpSpPr>
          <p:cNvPr id="830" name="Google Shape;830;p76"/>
          <p:cNvGrpSpPr/>
          <p:nvPr/>
        </p:nvGrpSpPr>
        <p:grpSpPr>
          <a:xfrm>
            <a:off x="1130788" y="3994801"/>
            <a:ext cx="8067771" cy="757115"/>
            <a:chOff x="1130788" y="3994801"/>
            <a:chExt cx="7066424" cy="757115"/>
          </a:xfrm>
        </p:grpSpPr>
        <p:sp>
          <p:nvSpPr>
            <p:cNvPr id="831" name="Google Shape;831;p76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76"/>
            <p:cNvSpPr txBox="1"/>
            <p:nvPr/>
          </p:nvSpPr>
          <p:spPr>
            <a:xfrm>
              <a:off x="1261042" y="4100635"/>
              <a:ext cx="6936170" cy="517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TURTLEBOT3_MODEL=waffle_pi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turtlebot3_navigation turtlebot3_navigation.launch map_file:=$HOME/map.yaml</a:t>
              </a:r>
              <a:endParaRPr/>
            </a:p>
          </p:txBody>
        </p:sp>
      </p:grpSp>
      <p:sp>
        <p:nvSpPr>
          <p:cNvPr id="833" name="Google Shape;833;p76"/>
          <p:cNvSpPr txBox="1"/>
          <p:nvPr/>
        </p:nvSpPr>
        <p:spPr>
          <a:xfrm>
            <a:off x="2252555" y="3601121"/>
            <a:ext cx="1658410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  <p:sp>
        <p:nvSpPr>
          <p:cNvPr id="834" name="Google Shape;834;p76"/>
          <p:cNvSpPr txBox="1"/>
          <p:nvPr/>
        </p:nvSpPr>
        <p:spPr>
          <a:xfrm>
            <a:off x="6646430" y="2627292"/>
            <a:ext cx="1658410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  <p:sp>
        <p:nvSpPr>
          <p:cNvPr id="835" name="Google Shape;835;p76"/>
          <p:cNvSpPr txBox="1"/>
          <p:nvPr/>
        </p:nvSpPr>
        <p:spPr>
          <a:xfrm>
            <a:off x="1130787" y="4890314"/>
            <a:ext cx="4742327" cy="36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앞 단계 SLAM 테스트시 작성된 지도 있어야 함</a:t>
            </a:r>
            <a:endParaRPr/>
          </a:p>
        </p:txBody>
      </p:sp>
      <p:grpSp>
        <p:nvGrpSpPr>
          <p:cNvPr id="836" name="Google Shape;836;p76"/>
          <p:cNvGrpSpPr/>
          <p:nvPr/>
        </p:nvGrpSpPr>
        <p:grpSpPr>
          <a:xfrm>
            <a:off x="1092119" y="5321684"/>
            <a:ext cx="7547352" cy="427818"/>
            <a:chOff x="904875" y="2125366"/>
            <a:chExt cx="7547352" cy="629618"/>
          </a:xfrm>
        </p:grpSpPr>
        <p:sp>
          <p:nvSpPr>
            <p:cNvPr id="837" name="Google Shape;837;p76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76"/>
            <p:cNvSpPr txBox="1"/>
            <p:nvPr/>
          </p:nvSpPr>
          <p:spPr>
            <a:xfrm>
              <a:off x="1034023" y="2167177"/>
              <a:ext cx="6782673" cy="442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rviz -d `rospack find turtlebot3_navigation`/rviz/turtlebot3_navigation.rviz</a:t>
              </a: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5. Navigation</a:t>
            </a:r>
            <a:endParaRPr/>
          </a:p>
        </p:txBody>
      </p:sp>
      <p:sp>
        <p:nvSpPr>
          <p:cNvPr id="844" name="Google Shape;844;p7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5" name="Google Shape;845;p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428" y="1271553"/>
            <a:ext cx="7462836" cy="5348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5. Navigation</a:t>
            </a:r>
            <a:endParaRPr/>
          </a:p>
        </p:txBody>
      </p:sp>
      <p:sp>
        <p:nvSpPr>
          <p:cNvPr id="851" name="Google Shape;851;p7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◆ Estimate Initial Pose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 로봇의 초기 위치값 확인하기 위해 RViz 메뉴에서 2D Pose  Estimate를 누르면 매우 큰 녹색 화살표가 나타난다.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 TurtleBot3이 위치한 곳으로 가져가 진행 방향에 맞게 갖다 놓는다.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 keyboard 노드 / Joystick 같은 도구를 사용하여 로봇을 앞뒤로 이동하여 주변 환경 정보를 수집, 로봇이 현재 지도에 있는 위치를 확인한다.</a:t>
            </a:r>
            <a:endParaRPr/>
          </a:p>
        </p:txBody>
      </p:sp>
      <p:sp>
        <p:nvSpPr>
          <p:cNvPr id="852" name="Google Shape;852;p7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53" name="Google Shape;853;p78"/>
          <p:cNvGrpSpPr/>
          <p:nvPr/>
        </p:nvGrpSpPr>
        <p:grpSpPr>
          <a:xfrm>
            <a:off x="740011" y="4975306"/>
            <a:ext cx="8067772" cy="757115"/>
            <a:chOff x="1130788" y="3994801"/>
            <a:chExt cx="7066426" cy="757115"/>
          </a:xfrm>
        </p:grpSpPr>
        <p:sp>
          <p:nvSpPr>
            <p:cNvPr id="854" name="Google Shape;854;p78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78"/>
            <p:cNvSpPr txBox="1"/>
            <p:nvPr/>
          </p:nvSpPr>
          <p:spPr>
            <a:xfrm>
              <a:off x="1261040" y="4100633"/>
              <a:ext cx="6936174" cy="517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TURTLEBOT3_MODEL=waffle_pi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turtlebot3_teleop turtlebot3_teleop_key.launch</a:t>
              </a:r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5. Navigation</a:t>
            </a:r>
            <a:endParaRPr/>
          </a:p>
        </p:txBody>
      </p:sp>
      <p:sp>
        <p:nvSpPr>
          <p:cNvPr id="861" name="Google Shape;861;p7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Estimate Initial Pose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RViz 메뉴에서 2D Nav Goal클릭하고  목표지점을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설정하고 커서를 Turtlebot의 방향으로 끌어다 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는다.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Turtlebot이 목표 지점으로 찾아간다.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◆참조영상            </a:t>
            </a:r>
            <a:endParaRPr/>
          </a:p>
        </p:txBody>
      </p:sp>
      <p:sp>
        <p:nvSpPr>
          <p:cNvPr id="862" name="Google Shape;862;p7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3" name="Google Shape;863;p7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922" y="4465935"/>
            <a:ext cx="2053629" cy="205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145" name="Google Shape;145;p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1.3 Install Dependent ROS Packages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sz="2100"/>
              <a:t>다음 단계는 원격 PC에 TurtBot3 제어용 종속 패키지를 설치하는 것이다.</a:t>
            </a:r>
            <a:endParaRPr/>
          </a:p>
        </p:txBody>
      </p:sp>
      <p:sp>
        <p:nvSpPr>
          <p:cNvPr id="146" name="Google Shape;146;p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485129" y="2593526"/>
            <a:ext cx="8919598" cy="1670946"/>
            <a:chOff x="485129" y="2593526"/>
            <a:chExt cx="8919598" cy="1670946"/>
          </a:xfrm>
        </p:grpSpPr>
        <p:sp>
          <p:nvSpPr>
            <p:cNvPr id="148" name="Google Shape;148;p8"/>
            <p:cNvSpPr/>
            <p:nvPr/>
          </p:nvSpPr>
          <p:spPr>
            <a:xfrm>
              <a:off x="485129" y="2593526"/>
              <a:ext cx="8919598" cy="1670946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 txBox="1"/>
            <p:nvPr/>
          </p:nvSpPr>
          <p:spPr>
            <a:xfrm>
              <a:off x="571709" y="2928403"/>
              <a:ext cx="8762581" cy="1003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$</a:t>
              </a:r>
              <a:r>
                <a:rPr b="0" i="0" lang="en-US" sz="1200" u="none" cap="none" strike="noStrike">
                  <a:solidFill>
                    <a:srgbClr val="F79015"/>
                  </a:solidFill>
                  <a:latin typeface="Arial"/>
                  <a:ea typeface="Arial"/>
                  <a:cs typeface="Arial"/>
                  <a:sym typeface="Arial"/>
                </a:rPr>
                <a:t> sudo</a:t>
              </a: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apt-get install ros-kinetic-joy ros-kinetic-teleop-twist-joy ros-kinetic-teleop-twist-keyboard ros-kinetic-laser-proc ros-kinetic-rgbd-launch ros-kinetic-depthimage-to-laserscan ros-kinetic-rosserial-arduino ros-kinetic-rosserial-python ros-kinetic-rosserial-server ros-kinetic-rosserial-client ros-kinetic-rosserial-msgs ros-kinetic-amcl ros-kinetic-map-server ros-kinetic-move-base ros-kinetic-urdf ros-kinetic-xacro ros-kinetic-compressed-image-transport ros-kinetic-rqt-image-view ros-kinetic-gmapping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ros-kinetic-navigation ros-kinetic-interactive-markers</a:t>
              </a:r>
              <a:endParaRPr/>
            </a:p>
          </p:txBody>
        </p:sp>
      </p:grpSp>
      <p:grpSp>
        <p:nvGrpSpPr>
          <p:cNvPr id="150" name="Google Shape;150;p8"/>
          <p:cNvGrpSpPr/>
          <p:nvPr/>
        </p:nvGrpSpPr>
        <p:grpSpPr>
          <a:xfrm>
            <a:off x="481092" y="4797191"/>
            <a:ext cx="8943816" cy="1162371"/>
            <a:chOff x="452840" y="3804349"/>
            <a:chExt cx="8943816" cy="1162371"/>
          </a:xfrm>
        </p:grpSpPr>
        <p:sp>
          <p:nvSpPr>
            <p:cNvPr id="151" name="Google Shape;151;p8"/>
            <p:cNvSpPr/>
            <p:nvPr/>
          </p:nvSpPr>
          <p:spPr>
            <a:xfrm>
              <a:off x="452840" y="3804349"/>
              <a:ext cx="8943816" cy="1162371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 txBox="1"/>
            <p:nvPr/>
          </p:nvSpPr>
          <p:spPr>
            <a:xfrm>
              <a:off x="775721" y="3949645"/>
              <a:ext cx="4497642" cy="824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$ cd ~/catkin_ws/src/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$ git clone https://github.com/ROBOTIS-GIT/turtlebot3_msgs.git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$ git clone https://github.com/ROBOTIS-GIT/turtlebot3.git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$ cd ~/catkin_ws &amp;&amp; catkin_make</a:t>
              </a:r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0"/>
          <p:cNvSpPr txBox="1"/>
          <p:nvPr>
            <p:ph type="title"/>
          </p:nvPr>
        </p:nvSpPr>
        <p:spPr>
          <a:xfrm>
            <a:off x="681038" y="234339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끝.</a:t>
            </a:r>
            <a:endParaRPr/>
          </a:p>
        </p:txBody>
      </p:sp>
      <p:sp>
        <p:nvSpPr>
          <p:cNvPr id="869" name="Google Shape;869;p8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0" name="Google Shape;870;p8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871" name="Google Shape;871;p80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1.PC Setup</a:t>
            </a:r>
            <a:endParaRPr/>
          </a:p>
        </p:txBody>
      </p:sp>
      <p:sp>
        <p:nvSpPr>
          <p:cNvPr id="158" name="Google Shape;158;p9"/>
          <p:cNvSpPr txBox="1"/>
          <p:nvPr>
            <p:ph idx="1" type="body"/>
          </p:nvPr>
        </p:nvSpPr>
        <p:spPr>
          <a:xfrm>
            <a:off x="681037" y="1222982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50"/>
              <a:buNone/>
            </a:pPr>
            <a:r>
              <a:rPr lang="en-US" sz="3850" u="sng"/>
              <a:t>Catkin_make 실행시 에러 조치 사항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50"/>
              <a:buNone/>
            </a:pPr>
            <a:r>
              <a:t/>
            </a:r>
            <a:endParaRPr sz="3850" u="sng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50"/>
              <a:buNone/>
            </a:pPr>
            <a:r>
              <a:t/>
            </a:r>
            <a:endParaRPr sz="3850" u="sng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50"/>
              <a:buNone/>
            </a:pPr>
            <a:r>
              <a:t/>
            </a:r>
            <a:endParaRPr sz="3850" u="sng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Malgun Gothic"/>
                <a:ea typeface="Malgun Gothic"/>
                <a:cs typeface="Malgun Gothic"/>
                <a:sym typeface="Malgun Gothic"/>
              </a:rPr>
              <a:t>에러 조치사항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</p:txBody>
      </p:sp>
      <p:sp>
        <p:nvSpPr>
          <p:cNvPr id="159" name="Google Shape;159;p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9"/>
          <p:cNvSpPr txBox="1"/>
          <p:nvPr/>
        </p:nvSpPr>
        <p:spPr>
          <a:xfrm>
            <a:off x="735400" y="1782303"/>
            <a:ext cx="8223532" cy="1787667"/>
          </a:xfrm>
          <a:prstGeom prst="rect">
            <a:avLst/>
          </a:prstGeom>
          <a:solidFill>
            <a:srgbClr val="FDE9D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에러내용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Some packages could not be installed. This may mean that you have requested an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impossible situation or if you are using the unstable distribution that some required packages have not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yet been created or been moved out of Incoming.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following information may help to resolve the situation: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following packages have unmet dependencies: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catkin : Depends: python-catkin-pkg but it is not going to be installed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E: Unable to correct problems, you have held broken packages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9"/>
          <p:cNvGrpSpPr/>
          <p:nvPr/>
        </p:nvGrpSpPr>
        <p:grpSpPr>
          <a:xfrm>
            <a:off x="845853" y="4483262"/>
            <a:ext cx="3272693" cy="1457243"/>
            <a:chOff x="3719635" y="4287879"/>
            <a:chExt cx="3272693" cy="1457243"/>
          </a:xfrm>
        </p:grpSpPr>
        <p:sp>
          <p:nvSpPr>
            <p:cNvPr id="162" name="Google Shape;162;p9"/>
            <p:cNvSpPr/>
            <p:nvPr/>
          </p:nvSpPr>
          <p:spPr>
            <a:xfrm>
              <a:off x="3719635" y="4287879"/>
              <a:ext cx="3272693" cy="1457243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0D1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 txBox="1"/>
            <p:nvPr/>
          </p:nvSpPr>
          <p:spPr>
            <a:xfrm>
              <a:off x="4061556" y="4434415"/>
              <a:ext cx="2659284" cy="1157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$ sudo apt install catkin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$ sudo apt-get install aptitude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$ sudo aptitude install catkin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$ cd ~/catkin_ws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$ catkin_make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2018-03-04T04:23:51Z</dcterms:created>
  <dc:creator>admin</dc:creator>
</cp:coreProperties>
</file>